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9" r:id="rId2"/>
    <p:sldId id="280" r:id="rId3"/>
  </p:sldIdLst>
  <p:sldSz cx="7772400" cy="10058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92" userDrawn="1">
          <p15:clr>
            <a:srgbClr val="A4A3A4"/>
          </p15:clr>
        </p15:guide>
        <p15:guide id="2" pos="4824" userDrawn="1">
          <p15:clr>
            <a:srgbClr val="A4A3A4"/>
          </p15:clr>
        </p15:guide>
        <p15:guide id="3" pos="96" userDrawn="1">
          <p15:clr>
            <a:srgbClr val="A4A3A4"/>
          </p15:clr>
        </p15:guide>
        <p15:guide id="4" pos="1608" userDrawn="1">
          <p15:clr>
            <a:srgbClr val="A4A3A4"/>
          </p15:clr>
        </p15:guide>
        <p15:guide id="5" pos="1704" userDrawn="1">
          <p15:clr>
            <a:srgbClr val="A4A3A4"/>
          </p15:clr>
        </p15:guide>
        <p15:guide id="6" orient="horz" pos="120" userDrawn="1">
          <p15:clr>
            <a:srgbClr val="A4A3A4"/>
          </p15:clr>
        </p15:guide>
        <p15:guide id="7" pos="3216" userDrawn="1">
          <p15:clr>
            <a:srgbClr val="A4A3A4"/>
          </p15:clr>
        </p15:guide>
        <p15:guide id="8" pos="33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48" d="100"/>
          <a:sy n="148" d="100"/>
        </p:scale>
        <p:origin x="1212" y="-4746"/>
      </p:cViewPr>
      <p:guideLst>
        <p:guide orient="horz" pos="6192"/>
        <p:guide pos="4824"/>
        <p:guide pos="96"/>
        <p:guide pos="1608"/>
        <p:guide pos="1704"/>
        <p:guide orient="horz" pos="120"/>
        <p:guide pos="3216"/>
        <p:guide pos="33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948368-B9BE-44E3-8817-37BE69D3E7E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2686382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948368-B9BE-44E3-8817-37BE69D3E7E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888940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tint val="82000"/>
                  </a:schemeClr>
                </a:solidFill>
              </a:defRPr>
            </a:lvl1pPr>
            <a:lvl2pPr marL="388620" indent="0">
              <a:buNone/>
              <a:defRPr sz="1700">
                <a:solidFill>
                  <a:schemeClr val="tx1">
                    <a:tint val="82000"/>
                  </a:schemeClr>
                </a:solidFill>
              </a:defRPr>
            </a:lvl2pPr>
            <a:lvl3pPr marL="777240" indent="0">
              <a:buNone/>
              <a:defRPr sz="1530">
                <a:solidFill>
                  <a:schemeClr val="tx1">
                    <a:tint val="82000"/>
                  </a:schemeClr>
                </a:solidFill>
              </a:defRPr>
            </a:lvl3pPr>
            <a:lvl4pPr marL="1165860" indent="0">
              <a:buNone/>
              <a:defRPr sz="1360">
                <a:solidFill>
                  <a:schemeClr val="tx1">
                    <a:tint val="82000"/>
                  </a:schemeClr>
                </a:solidFill>
              </a:defRPr>
            </a:lvl4pPr>
            <a:lvl5pPr marL="1554480" indent="0">
              <a:buNone/>
              <a:defRPr sz="1360">
                <a:solidFill>
                  <a:schemeClr val="tx1">
                    <a:tint val="82000"/>
                  </a:schemeClr>
                </a:solidFill>
              </a:defRPr>
            </a:lvl5pPr>
            <a:lvl6pPr marL="1943100" indent="0">
              <a:buNone/>
              <a:defRPr sz="1360">
                <a:solidFill>
                  <a:schemeClr val="tx1">
                    <a:tint val="82000"/>
                  </a:schemeClr>
                </a:solidFill>
              </a:defRPr>
            </a:lvl6pPr>
            <a:lvl7pPr marL="2331720" indent="0">
              <a:buNone/>
              <a:defRPr sz="1360">
                <a:solidFill>
                  <a:schemeClr val="tx1">
                    <a:tint val="82000"/>
                  </a:schemeClr>
                </a:solidFill>
              </a:defRPr>
            </a:lvl7pPr>
            <a:lvl8pPr marL="2720340" indent="0">
              <a:buNone/>
              <a:defRPr sz="1360">
                <a:solidFill>
                  <a:schemeClr val="tx1">
                    <a:tint val="82000"/>
                  </a:schemeClr>
                </a:solidFill>
              </a:defRPr>
            </a:lvl8pPr>
            <a:lvl9pPr marL="310896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948368-B9BE-44E3-8817-37BE69D3E7E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625035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948368-B9BE-44E3-8817-37BE69D3E7E3}"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1376135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948368-B9BE-44E3-8817-37BE69D3E7E3}"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704611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948368-B9BE-44E3-8817-37BE69D3E7E3}"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493915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948368-B9BE-44E3-8817-37BE69D3E7E3}"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13497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90948368-B9BE-44E3-8817-37BE69D3E7E3}"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227665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90948368-B9BE-44E3-8817-37BE69D3E7E3}"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4040849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948368-B9BE-44E3-8817-37BE69D3E7E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3903546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948368-B9BE-44E3-8817-37BE69D3E7E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1211907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82000"/>
                  </a:schemeClr>
                </a:solidFill>
              </a:defRPr>
            </a:lvl1pPr>
          </a:lstStyle>
          <a:p>
            <a:fld id="{90948368-B9BE-44E3-8817-37BE69D3E7E3}" type="datetimeFigureOut">
              <a:rPr lang="en-US" smtClean="0"/>
              <a:t>10/1/2026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82000"/>
                  </a:schemeClr>
                </a:solidFill>
              </a:defRPr>
            </a:lvl1pPr>
          </a:lstStyle>
          <a:p>
            <a:fld id="{70004D82-FBBC-45EE-B085-828536F6023B}" type="slidenum">
              <a:rPr lang="en-US" smtClean="0"/>
              <a:t>‹#›</a:t>
            </a:fld>
            <a:endParaRPr lang="en-US"/>
          </a:p>
        </p:txBody>
      </p:sp>
    </p:spTree>
    <p:extLst>
      <p:ext uri="{BB962C8B-B14F-4D97-AF65-F5344CB8AC3E}">
        <p14:creationId xmlns:p14="http://schemas.microsoft.com/office/powerpoint/2010/main" val="9615972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henoel@gfree.org" TargetMode="Externa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mailto:office@gfree.org" TargetMode="External"/><Relationship Id="rId4" Type="http://schemas.openxmlformats.org/officeDocument/2006/relationships/hyperlink" Target="mailto:mindy@gfree.org"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ffice@gfree.org" TargetMode="External"/><Relationship Id="rId2" Type="http://schemas.openxmlformats.org/officeDocument/2006/relationships/hyperlink" Target="mailto:mindy@gfree.org"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www.redcrossbloo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56A7CB9-DF46-E5C7-30B1-315BFB431A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187" y="148247"/>
            <a:ext cx="1255486" cy="633555"/>
          </a:xfrm>
          <a:prstGeom prst="rect">
            <a:avLst/>
          </a:prstGeom>
        </p:spPr>
      </p:pic>
      <p:sp>
        <p:nvSpPr>
          <p:cNvPr id="12" name="TextBox 11">
            <a:extLst>
              <a:ext uri="{FF2B5EF4-FFF2-40B4-BE49-F238E27FC236}">
                <a16:creationId xmlns:a16="http://schemas.microsoft.com/office/drawing/2014/main" id="{8D68AC95-F3CA-0F92-77E0-E7F653C7B7E6}"/>
              </a:ext>
            </a:extLst>
          </p:cNvPr>
          <p:cNvSpPr txBox="1"/>
          <p:nvPr/>
        </p:nvSpPr>
        <p:spPr>
          <a:xfrm>
            <a:off x="159259" y="710850"/>
            <a:ext cx="2487784" cy="307777"/>
          </a:xfrm>
          <a:prstGeom prst="rect">
            <a:avLst/>
          </a:prstGeom>
          <a:noFill/>
        </p:spPr>
        <p:txBody>
          <a:bodyPr wrap="square" rtlCol="0">
            <a:spAutoFit/>
          </a:bodyPr>
          <a:lstStyle/>
          <a:p>
            <a:r>
              <a:rPr lang="en-US" sz="1400" b="1" dirty="0">
                <a:latin typeface="Tw Cen MT" panose="020B0602020104020603" pitchFamily="34" charset="0"/>
              </a:rPr>
              <a:t>New to gFree? </a:t>
            </a:r>
            <a:r>
              <a:rPr lang="en-US" sz="1200" dirty="0">
                <a:latin typeface="Tw Cen MT" panose="020B0602020104020603" pitchFamily="34" charset="0"/>
              </a:rPr>
              <a:t>Here’s what to do:</a:t>
            </a:r>
            <a:endParaRPr lang="en-US" sz="1100" dirty="0">
              <a:latin typeface="Tw Cen MT" panose="020B0602020104020603" pitchFamily="34" charset="0"/>
            </a:endParaRPr>
          </a:p>
        </p:txBody>
      </p:sp>
      <p:sp>
        <p:nvSpPr>
          <p:cNvPr id="14" name="TextBox 13">
            <a:extLst>
              <a:ext uri="{FF2B5EF4-FFF2-40B4-BE49-F238E27FC236}">
                <a16:creationId xmlns:a16="http://schemas.microsoft.com/office/drawing/2014/main" id="{7352C300-E5FB-4D5F-2CCB-6AA911DB6229}"/>
              </a:ext>
            </a:extLst>
          </p:cNvPr>
          <p:cNvSpPr txBox="1"/>
          <p:nvPr/>
        </p:nvSpPr>
        <p:spPr>
          <a:xfrm>
            <a:off x="79013" y="905934"/>
            <a:ext cx="2560742" cy="5932393"/>
          </a:xfrm>
          <a:prstGeom prst="rect">
            <a:avLst/>
          </a:prstGeom>
          <a:noFill/>
        </p:spPr>
        <p:txBody>
          <a:bodyPr wrap="square" rtlCol="0">
            <a:spAutoFit/>
          </a:bodyPr>
          <a:lstStyle/>
          <a:p>
            <a:pPr>
              <a:lnSpc>
                <a:spcPts val="1300"/>
              </a:lnSpc>
            </a:pPr>
            <a:r>
              <a:rPr lang="en-US" sz="1200" dirty="0">
                <a:latin typeface="Tw Cen MT" panose="020B0602020104020603" pitchFamily="34" charset="0"/>
              </a:rPr>
              <a:t>1. </a:t>
            </a:r>
            <a:r>
              <a:rPr lang="en-US" sz="1200" b="1" dirty="0">
                <a:latin typeface="Tw Cen MT" panose="020B0602020104020603" pitchFamily="34" charset="0"/>
              </a:rPr>
              <a:t>Relax</a:t>
            </a:r>
          </a:p>
          <a:p>
            <a:pPr>
              <a:lnSpc>
                <a:spcPts val="1300"/>
              </a:lnSpc>
            </a:pPr>
            <a:r>
              <a:rPr lang="en-US" sz="1200" spc="-50" dirty="0">
                <a:latin typeface="Tw Cen MT" panose="020B0602020104020603" pitchFamily="34" charset="0"/>
              </a:rPr>
              <a:t>Welcome! We’re glad you are here. Make yourself comfortable. Grab some coffee and a snack. Restrooms are down the hall on the left. A family bathroom is beyond the double doors on the right.</a:t>
            </a:r>
          </a:p>
          <a:p>
            <a:endParaRPr lang="en-US" sz="500" dirty="0">
              <a:latin typeface="Tw Cen MT" panose="020B0602020104020603" pitchFamily="34" charset="0"/>
            </a:endParaRPr>
          </a:p>
          <a:p>
            <a:pPr>
              <a:lnSpc>
                <a:spcPts val="1300"/>
              </a:lnSpc>
            </a:pPr>
            <a:r>
              <a:rPr lang="en-US" sz="1200" dirty="0">
                <a:latin typeface="Tw Cen MT" panose="020B0602020104020603" pitchFamily="34" charset="0"/>
              </a:rPr>
              <a:t>2. </a:t>
            </a:r>
            <a:r>
              <a:rPr lang="en-US" sz="1200" b="1" spc="-50" dirty="0">
                <a:latin typeface="Tw Cen MT" panose="020B0602020104020603" pitchFamily="34" charset="0"/>
              </a:rPr>
              <a:t>Know Your Kids Are In Good Hands</a:t>
            </a:r>
          </a:p>
          <a:p>
            <a:pPr>
              <a:lnSpc>
                <a:spcPts val="1300"/>
              </a:lnSpc>
            </a:pPr>
            <a:r>
              <a:rPr lang="en-US" sz="1200" spc="-50" dirty="0">
                <a:latin typeface="Tw Cen MT" panose="020B0602020104020603" pitchFamily="34" charset="0"/>
              </a:rPr>
              <a:t>Programs for birth through 6</a:t>
            </a:r>
            <a:r>
              <a:rPr lang="en-US" sz="1200" spc="-50" baseline="30000" dirty="0">
                <a:latin typeface="Tw Cen MT" panose="020B0602020104020603" pitchFamily="34" charset="0"/>
              </a:rPr>
              <a:t>th</a:t>
            </a:r>
            <a:r>
              <a:rPr lang="en-US" sz="1200" spc="-50" dirty="0">
                <a:latin typeface="Tw Cen MT" panose="020B0602020104020603" pitchFamily="34" charset="0"/>
              </a:rPr>
              <a:t> grade are available at both services.</a:t>
            </a:r>
          </a:p>
          <a:p>
            <a:pPr>
              <a:lnSpc>
                <a:spcPts val="1300"/>
              </a:lnSpc>
            </a:pPr>
            <a:r>
              <a:rPr lang="en-US" sz="1200" spc="-50" dirty="0">
                <a:latin typeface="Tw Cen MT" panose="020B0602020104020603" pitchFamily="34" charset="0"/>
              </a:rPr>
              <a:t>This is a great place for children to learn about Jesus! Our team of volunteers have been fully screened and cleared, so you can enjoy a worry-free worship time.</a:t>
            </a:r>
          </a:p>
          <a:p>
            <a:pPr marL="171450" indent="-171450">
              <a:lnSpc>
                <a:spcPts val="1300"/>
              </a:lnSpc>
              <a:buFont typeface="Arial" panose="020B0604020202020204" pitchFamily="34" charset="0"/>
              <a:buChar char="•"/>
            </a:pPr>
            <a:r>
              <a:rPr lang="en-US" sz="1200" spc="-50" dirty="0">
                <a:latin typeface="Tw Cen MT" panose="020B0602020104020603" pitchFamily="34" charset="0"/>
              </a:rPr>
              <a:t>Meet our volunteers with your children at the check-in station located at the end of the hall.</a:t>
            </a:r>
          </a:p>
          <a:p>
            <a:pPr marL="171450" indent="-171450">
              <a:lnSpc>
                <a:spcPts val="1300"/>
              </a:lnSpc>
              <a:buFont typeface="Arial" panose="020B0604020202020204" pitchFamily="34" charset="0"/>
              <a:buChar char="•"/>
            </a:pPr>
            <a:r>
              <a:rPr lang="en-US" sz="1200" spc="-50" dirty="0">
                <a:latin typeface="Tw Cen MT" panose="020B0602020104020603" pitchFamily="34" charset="0"/>
              </a:rPr>
              <a:t>You will be given a security tag.</a:t>
            </a:r>
          </a:p>
          <a:p>
            <a:pPr marL="171450" indent="-171450">
              <a:lnSpc>
                <a:spcPts val="1300"/>
              </a:lnSpc>
              <a:buFont typeface="Arial" panose="020B0604020202020204" pitchFamily="34" charset="0"/>
              <a:buChar char="•"/>
            </a:pPr>
            <a:r>
              <a:rPr lang="en-US" sz="1200" spc="-50" dirty="0">
                <a:latin typeface="Tw Cen MT" panose="020B0602020104020603" pitchFamily="34" charset="0"/>
              </a:rPr>
              <a:t>One of our volunteers will escort children to their classroom.</a:t>
            </a:r>
          </a:p>
          <a:p>
            <a:pPr marL="171450" indent="-171450">
              <a:lnSpc>
                <a:spcPts val="1300"/>
              </a:lnSpc>
              <a:buFont typeface="Arial" panose="020B0604020202020204" pitchFamily="34" charset="0"/>
              <a:buChar char="•"/>
            </a:pPr>
            <a:r>
              <a:rPr lang="en-US" sz="1200" spc="-50" dirty="0">
                <a:latin typeface="Tw Cen MT" panose="020B0602020104020603" pitchFamily="34" charset="0"/>
              </a:rPr>
              <a:t>Bring your security tag to your child’s classroom to pick them up. We cannot release children to find you.</a:t>
            </a:r>
          </a:p>
          <a:p>
            <a:endParaRPr lang="en-US" sz="500" dirty="0">
              <a:latin typeface="Tw Cen MT" panose="020B0602020104020603" pitchFamily="34" charset="0"/>
            </a:endParaRPr>
          </a:p>
          <a:p>
            <a:pPr>
              <a:lnSpc>
                <a:spcPts val="1300"/>
              </a:lnSpc>
            </a:pPr>
            <a:r>
              <a:rPr lang="en-US" sz="1200" dirty="0">
                <a:latin typeface="Tw Cen MT" panose="020B0602020104020603" pitchFamily="34" charset="0"/>
              </a:rPr>
              <a:t>3. </a:t>
            </a:r>
            <a:r>
              <a:rPr lang="en-US" sz="1200" b="1" spc="-50" dirty="0">
                <a:latin typeface="Tw Cen MT" panose="020B0602020104020603" pitchFamily="34" charset="0"/>
              </a:rPr>
              <a:t>Fill Out the Connection Card</a:t>
            </a:r>
          </a:p>
          <a:p>
            <a:pPr>
              <a:lnSpc>
                <a:spcPts val="1300"/>
              </a:lnSpc>
            </a:pPr>
            <a:r>
              <a:rPr lang="en-US" sz="1200" spc="-50" dirty="0">
                <a:latin typeface="Tw Cen MT" panose="020B0602020104020603" pitchFamily="34" charset="0"/>
              </a:rPr>
              <a:t>Help us connect with you. Fill out as much as you feel comfortable sharing on your Connection Card (bottom of bulletin). Drop it in an offering box near the doors of the Worship Room.</a:t>
            </a:r>
          </a:p>
          <a:p>
            <a:endParaRPr lang="en-US" sz="500" dirty="0">
              <a:latin typeface="Tw Cen MT" panose="020B0602020104020603" pitchFamily="34" charset="0"/>
            </a:endParaRPr>
          </a:p>
          <a:p>
            <a:pPr>
              <a:lnSpc>
                <a:spcPts val="1300"/>
              </a:lnSpc>
            </a:pPr>
            <a:r>
              <a:rPr lang="en-US" sz="1200" dirty="0">
                <a:latin typeface="Tw Cen MT" panose="020B0602020104020603" pitchFamily="34" charset="0"/>
              </a:rPr>
              <a:t>4. </a:t>
            </a:r>
            <a:r>
              <a:rPr lang="en-US" sz="1200" b="1" spc="-50" dirty="0">
                <a:latin typeface="Tw Cen MT" panose="020B0602020104020603" pitchFamily="34" charset="0"/>
              </a:rPr>
              <a:t>Pick Up Your Gift</a:t>
            </a:r>
          </a:p>
          <a:p>
            <a:pPr>
              <a:lnSpc>
                <a:spcPts val="1300"/>
              </a:lnSpc>
            </a:pPr>
            <a:r>
              <a:rPr lang="en-US" sz="1200" spc="-50" dirty="0">
                <a:latin typeface="Tw Cen MT" panose="020B0602020104020603" pitchFamily="34" charset="0"/>
              </a:rPr>
              <a:t>If this is one of your first times at gFree, we have a gift for you. Pick up your gift at the Info Desk in the Hospitality Room today. We hope you had a great time!</a:t>
            </a:r>
          </a:p>
        </p:txBody>
      </p:sp>
      <p:sp>
        <p:nvSpPr>
          <p:cNvPr id="16" name="TextBox 15">
            <a:extLst>
              <a:ext uri="{FF2B5EF4-FFF2-40B4-BE49-F238E27FC236}">
                <a16:creationId xmlns:a16="http://schemas.microsoft.com/office/drawing/2014/main" id="{70FB421F-22DB-BD23-D98C-E738849BA157}"/>
              </a:ext>
            </a:extLst>
          </p:cNvPr>
          <p:cNvSpPr txBox="1"/>
          <p:nvPr/>
        </p:nvSpPr>
        <p:spPr>
          <a:xfrm rot="16200000">
            <a:off x="-259709" y="6932592"/>
            <a:ext cx="918634" cy="276999"/>
          </a:xfrm>
          <a:prstGeom prst="rect">
            <a:avLst/>
          </a:prstGeom>
          <a:noFill/>
        </p:spPr>
        <p:txBody>
          <a:bodyPr wrap="square" rtlCol="0">
            <a:spAutoFit/>
          </a:bodyPr>
          <a:lstStyle/>
          <a:p>
            <a:r>
              <a:rPr lang="en-US" sz="1200" dirty="0">
                <a:latin typeface="Tw Cen MT" panose="020B0602020104020603" pitchFamily="34" charset="0"/>
              </a:rPr>
              <a:t>CONTACTS</a:t>
            </a:r>
          </a:p>
        </p:txBody>
      </p:sp>
      <p:sp>
        <p:nvSpPr>
          <p:cNvPr id="18" name="TextBox 17">
            <a:extLst>
              <a:ext uri="{FF2B5EF4-FFF2-40B4-BE49-F238E27FC236}">
                <a16:creationId xmlns:a16="http://schemas.microsoft.com/office/drawing/2014/main" id="{588EBD28-EBD0-2519-DB75-396DA5C181F7}"/>
              </a:ext>
            </a:extLst>
          </p:cNvPr>
          <p:cNvSpPr txBox="1"/>
          <p:nvPr/>
        </p:nvSpPr>
        <p:spPr>
          <a:xfrm>
            <a:off x="288967" y="6718905"/>
            <a:ext cx="2260601" cy="892552"/>
          </a:xfrm>
          <a:prstGeom prst="rect">
            <a:avLst/>
          </a:prstGeom>
          <a:noFill/>
        </p:spPr>
        <p:txBody>
          <a:bodyPr wrap="square" rtlCol="0">
            <a:spAutoFit/>
          </a:bodyPr>
          <a:lstStyle/>
          <a:p>
            <a:r>
              <a:rPr lang="en-US" sz="1200" b="1" u="sng" dirty="0">
                <a:latin typeface="Tw Cen MT" panose="020B0602020104020603" pitchFamily="34" charset="0"/>
              </a:rPr>
              <a:t>Church Phone     814.342.4520</a:t>
            </a:r>
          </a:p>
          <a:p>
            <a:endParaRPr lang="en-US" sz="400" dirty="0">
              <a:latin typeface="Tw Cen MT" panose="020B0602020104020603" pitchFamily="34" charset="0"/>
            </a:endParaRPr>
          </a:p>
          <a:p>
            <a:r>
              <a:rPr lang="en-US" sz="1100" dirty="0">
                <a:latin typeface="Tw Cen MT" panose="020B0602020104020603" pitchFamily="34" charset="0"/>
              </a:rPr>
              <a:t>Pastor Noel	</a:t>
            </a:r>
            <a:r>
              <a:rPr lang="en-US" sz="1100" dirty="0">
                <a:latin typeface="Tw Cen MT" panose="020B0602020104020603" pitchFamily="34" charset="0"/>
                <a:hlinkClick r:id="rId3"/>
              </a:rPr>
              <a:t>thenoel@gfree.org</a:t>
            </a:r>
            <a:endParaRPr lang="en-US" sz="1100" dirty="0">
              <a:latin typeface="Tw Cen MT" panose="020B0602020104020603" pitchFamily="34" charset="0"/>
            </a:endParaRPr>
          </a:p>
          <a:p>
            <a:r>
              <a:rPr lang="en-US" sz="1100" dirty="0">
                <a:latin typeface="Tw Cen MT" panose="020B0602020104020603" pitchFamily="34" charset="0"/>
              </a:rPr>
              <a:t>Mindy (office)	</a:t>
            </a:r>
            <a:r>
              <a:rPr lang="en-US" sz="1100" dirty="0">
                <a:latin typeface="Tw Cen MT" panose="020B0602020104020603" pitchFamily="34" charset="0"/>
                <a:hlinkClick r:id="rId4"/>
              </a:rPr>
              <a:t>mindy@gfree.org</a:t>
            </a:r>
            <a:endParaRPr lang="en-US" sz="1100" dirty="0">
              <a:latin typeface="Tw Cen MT" panose="020B0602020104020603" pitchFamily="34" charset="0"/>
            </a:endParaRPr>
          </a:p>
          <a:p>
            <a:endParaRPr lang="en-US" sz="1200" dirty="0"/>
          </a:p>
        </p:txBody>
      </p:sp>
      <p:sp>
        <p:nvSpPr>
          <p:cNvPr id="19" name="Rectangle 18">
            <a:extLst>
              <a:ext uri="{FF2B5EF4-FFF2-40B4-BE49-F238E27FC236}">
                <a16:creationId xmlns:a16="http://schemas.microsoft.com/office/drawing/2014/main" id="{DF34246F-DAD4-054C-32A4-6721F1257111}"/>
              </a:ext>
            </a:extLst>
          </p:cNvPr>
          <p:cNvSpPr/>
          <p:nvPr/>
        </p:nvSpPr>
        <p:spPr>
          <a:xfrm>
            <a:off x="288967" y="6727371"/>
            <a:ext cx="2226734" cy="72390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675B375-CFF2-9469-4F5F-0A71AFE9B7E9}"/>
              </a:ext>
            </a:extLst>
          </p:cNvPr>
          <p:cNvSpPr txBox="1"/>
          <p:nvPr/>
        </p:nvSpPr>
        <p:spPr>
          <a:xfrm>
            <a:off x="2617304" y="154313"/>
            <a:ext cx="2573975" cy="300082"/>
          </a:xfrm>
          <a:prstGeom prst="rect">
            <a:avLst/>
          </a:prstGeom>
          <a:noFill/>
        </p:spPr>
        <p:txBody>
          <a:bodyPr wrap="square" rtlCol="0">
            <a:spAutoFit/>
          </a:bodyPr>
          <a:lstStyle/>
          <a:p>
            <a:r>
              <a:rPr lang="en-US" sz="1350" b="1" spc="-50" dirty="0">
                <a:latin typeface="Tw Cen MT" panose="020B0602020104020603" pitchFamily="34" charset="0"/>
              </a:rPr>
              <a:t>WHAT’S HAPPENING     10/04/2026</a:t>
            </a:r>
          </a:p>
        </p:txBody>
      </p:sp>
      <p:sp>
        <p:nvSpPr>
          <p:cNvPr id="23" name="TextBox 22">
            <a:extLst>
              <a:ext uri="{FF2B5EF4-FFF2-40B4-BE49-F238E27FC236}">
                <a16:creationId xmlns:a16="http://schemas.microsoft.com/office/drawing/2014/main" id="{5C0A0E3F-A75F-F3E7-19EB-5845F32DA4C3}"/>
              </a:ext>
            </a:extLst>
          </p:cNvPr>
          <p:cNvSpPr txBox="1"/>
          <p:nvPr/>
        </p:nvSpPr>
        <p:spPr>
          <a:xfrm>
            <a:off x="2639755" y="475725"/>
            <a:ext cx="2551524" cy="7817525"/>
          </a:xfrm>
          <a:prstGeom prst="rect">
            <a:avLst/>
          </a:prstGeom>
          <a:noFill/>
        </p:spPr>
        <p:txBody>
          <a:bodyPr wrap="square" rtlCol="0">
            <a:spAutoFit/>
          </a:bodyPr>
          <a:lstStyle/>
          <a:p>
            <a:pPr>
              <a:lnSpc>
                <a:spcPts val="1200"/>
              </a:lnSpc>
            </a:pPr>
            <a:r>
              <a:rPr lang="en-US" sz="1200" b="1" u="sng" spc="-50" dirty="0">
                <a:latin typeface="Tw Cen MT" panose="020B0602020104020603" pitchFamily="34" charset="0"/>
              </a:rPr>
              <a:t>SCAM ALERT</a:t>
            </a:r>
            <a:r>
              <a:rPr lang="en-US" sz="1200" spc="-50" dirty="0">
                <a:latin typeface="Tw Cen MT" panose="020B0602020104020603" pitchFamily="34" charset="0"/>
              </a:rPr>
              <a:t>: </a:t>
            </a:r>
            <a:r>
              <a:rPr lang="en-US" sz="1200" b="1" spc="-50" dirty="0">
                <a:latin typeface="Tw Cen MT" panose="020B0602020104020603" pitchFamily="34" charset="0"/>
              </a:rPr>
              <a:t>Pastor Noel will never ask for gift cards or money donations via email or text. If you have questions, contact Pastor Noel or the Office.</a:t>
            </a:r>
          </a:p>
          <a:p>
            <a:endParaRPr lang="en-US" sz="500" spc="-50" dirty="0">
              <a:latin typeface="Tw Cen MT" panose="020B0602020104020603" pitchFamily="34" charset="0"/>
            </a:endParaRPr>
          </a:p>
          <a:p>
            <a:pPr>
              <a:lnSpc>
                <a:spcPts val="1200"/>
              </a:lnSpc>
            </a:pPr>
            <a:r>
              <a:rPr lang="en-US" sz="1200" b="1" u="sng" spc="-50" dirty="0">
                <a:latin typeface="Tw Cen MT" panose="020B0602020104020603" pitchFamily="34" charset="0"/>
              </a:rPr>
              <a:t>Small Groups</a:t>
            </a:r>
            <a:r>
              <a:rPr lang="en-US" sz="1200" spc="-50" dirty="0">
                <a:latin typeface="Tw Cen MT" panose="020B0602020104020603" pitchFamily="34" charset="0"/>
              </a:rPr>
              <a:t> – Get Connected!!</a:t>
            </a:r>
          </a:p>
          <a:p>
            <a:pPr>
              <a:lnSpc>
                <a:spcPts val="1200"/>
              </a:lnSpc>
            </a:pPr>
            <a:r>
              <a:rPr lang="en-US" sz="1200" spc="-50" dirty="0">
                <a:latin typeface="Tw Cen MT" panose="020B0602020104020603" pitchFamily="34" charset="0"/>
              </a:rPr>
              <a:t>These are groups of 6-12 people who study a topic together for 4-8 weeks. This is vital to grow spiritually and finding friendship at gFree. Sunday is not enough!</a:t>
            </a:r>
          </a:p>
          <a:p>
            <a:endParaRPr lang="en-US" sz="200" spc="-50" dirty="0">
              <a:latin typeface="Tw Cen MT" panose="020B0602020104020603" pitchFamily="34" charset="0"/>
            </a:endParaRPr>
          </a:p>
          <a:p>
            <a:pPr>
              <a:lnSpc>
                <a:spcPts val="1200"/>
              </a:lnSpc>
            </a:pPr>
            <a:r>
              <a:rPr lang="en-US" sz="1100" b="1" spc="-50" dirty="0">
                <a:latin typeface="Tw Cen MT" panose="020B0602020104020603" pitchFamily="34" charset="0"/>
              </a:rPr>
              <a:t>Check out </a:t>
            </a:r>
            <a:r>
              <a:rPr lang="en-US" sz="1100" spc="-50" dirty="0">
                <a:latin typeface="Tw Cen MT" panose="020B0602020104020603" pitchFamily="34" charset="0"/>
              </a:rPr>
              <a:t>the full FALL line up in the brochure in the back of the seats. Different ones start in October &amp; November. Pick </a:t>
            </a:r>
            <a:r>
              <a:rPr lang="en-US" sz="1100" u="sng" spc="-50" dirty="0">
                <a:latin typeface="Tw Cen MT" panose="020B0602020104020603" pitchFamily="34" charset="0"/>
              </a:rPr>
              <a:t>one</a:t>
            </a:r>
            <a:r>
              <a:rPr lang="en-US" sz="1100" spc="-50" dirty="0">
                <a:latin typeface="Tw Cen MT" panose="020B0602020104020603" pitchFamily="34" charset="0"/>
              </a:rPr>
              <a:t> to attend.</a:t>
            </a:r>
          </a:p>
          <a:p>
            <a:endParaRPr lang="en-US" sz="200" spc="-50" dirty="0">
              <a:latin typeface="Tw Cen MT" panose="020B0602020104020603" pitchFamily="34" charset="0"/>
            </a:endParaRPr>
          </a:p>
          <a:p>
            <a:pPr>
              <a:lnSpc>
                <a:spcPts val="1200"/>
              </a:lnSpc>
            </a:pPr>
            <a:r>
              <a:rPr lang="en-US" sz="1150" b="1" spc="-50" dirty="0">
                <a:latin typeface="Tw Cen MT" panose="020B0602020104020603" pitchFamily="34" charset="0"/>
              </a:rPr>
              <a:t>Sign up </a:t>
            </a:r>
            <a:r>
              <a:rPr lang="en-US" sz="1150" spc="-50" dirty="0">
                <a:latin typeface="Tw Cen MT" panose="020B0602020104020603" pitchFamily="34" charset="0"/>
              </a:rPr>
              <a:t>using the slip in the back of the chairs. Fill it out and drop in the box on the way out. Once a group is full, it will close.</a:t>
            </a:r>
          </a:p>
          <a:p>
            <a:endParaRPr lang="en-US" sz="500" spc="-50" dirty="0">
              <a:latin typeface="Tw Cen MT" panose="020B0602020104020603" pitchFamily="34" charset="0"/>
            </a:endParaRPr>
          </a:p>
          <a:p>
            <a:pPr>
              <a:lnSpc>
                <a:spcPts val="1200"/>
              </a:lnSpc>
            </a:pPr>
            <a:r>
              <a:rPr lang="en-US" sz="1200" b="1" u="sng" spc="-50" dirty="0">
                <a:latin typeface="Tw Cen MT" panose="020B0602020104020603" pitchFamily="34" charset="0"/>
              </a:rPr>
              <a:t>Bible Skills 201 Class</a:t>
            </a:r>
            <a:r>
              <a:rPr lang="en-US" sz="1200" spc="-50" dirty="0">
                <a:latin typeface="Tw Cen MT" panose="020B0602020104020603" pitchFamily="34" charset="0"/>
              </a:rPr>
              <a:t> – Learn the next level skills of how to read and understand the Bible for yourself. Mondays at 6:30 pm for 6 weeks starting October 5</a:t>
            </a:r>
            <a:r>
              <a:rPr lang="en-US" sz="1200" spc="-50" baseline="30000" dirty="0">
                <a:latin typeface="Tw Cen MT" panose="020B0602020104020603" pitchFamily="34" charset="0"/>
              </a:rPr>
              <a:t>th</a:t>
            </a:r>
            <a:r>
              <a:rPr lang="en-US" sz="1200" spc="-50" dirty="0">
                <a:latin typeface="Tw Cen MT" panose="020B0602020104020603" pitchFamily="34" charset="0"/>
              </a:rPr>
              <a:t>. Sign up on your Connection Card.  </a:t>
            </a:r>
            <a:r>
              <a:rPr lang="en-US" sz="1200" spc="-50" dirty="0">
                <a:latin typeface="Tw Cen MT" panose="020B0602020104020603" pitchFamily="34" charset="0"/>
                <a:sym typeface="Wingdings" panose="05000000000000000000" pitchFamily="2" charset="2"/>
              </a:rPr>
              <a:t></a:t>
            </a:r>
            <a:r>
              <a:rPr lang="en-US" sz="1200" spc="-50" dirty="0">
                <a:latin typeface="Tw Cen MT" panose="020B0602020104020603" pitchFamily="34" charset="0"/>
              </a:rPr>
              <a:t> </a:t>
            </a:r>
            <a:r>
              <a:rPr lang="en-US" sz="1200" i="1" spc="-50" dirty="0">
                <a:latin typeface="Tw Cen MT" panose="020B0602020104020603" pitchFamily="34" charset="0"/>
              </a:rPr>
              <a:t>Requires you’ve completed Bible Skills 101.</a:t>
            </a:r>
            <a:endParaRPr lang="en-US" sz="1200" spc="-50" dirty="0">
              <a:latin typeface="Tw Cen MT" panose="020B0602020104020603" pitchFamily="34" charset="0"/>
            </a:endParaRPr>
          </a:p>
          <a:p>
            <a:endParaRPr lang="en-US" sz="500" spc="-50" dirty="0">
              <a:latin typeface="Tw Cen MT" panose="020B0602020104020603" pitchFamily="34" charset="0"/>
            </a:endParaRPr>
          </a:p>
          <a:p>
            <a:pPr>
              <a:lnSpc>
                <a:spcPts val="1200"/>
              </a:lnSpc>
            </a:pPr>
            <a:r>
              <a:rPr lang="en-US" sz="1200" b="1" u="sng" spc="-50" dirty="0">
                <a:latin typeface="Tw Cen MT" panose="020B0602020104020603" pitchFamily="34" charset="0"/>
              </a:rPr>
              <a:t>Liberia Missions Trip</a:t>
            </a:r>
            <a:r>
              <a:rPr lang="en-US" sz="1200" spc="-50" dirty="0">
                <a:latin typeface="Tw Cen MT" panose="020B0602020104020603" pitchFamily="34" charset="0"/>
              </a:rPr>
              <a:t> – If you’re interested in joining the October 2027 trip, stop by the table in the Welcome Room for more information or mark your Connection Card.</a:t>
            </a:r>
          </a:p>
          <a:p>
            <a:pPr>
              <a:lnSpc>
                <a:spcPts val="1200"/>
              </a:lnSpc>
            </a:pPr>
            <a:endParaRPr lang="en-US" sz="1200" b="1" u="sng" dirty="0">
              <a:latin typeface="Tw Cen MT" panose="020B0602020104020603" pitchFamily="34" charset="0"/>
            </a:endParaRPr>
          </a:p>
          <a:p>
            <a:pPr>
              <a:lnSpc>
                <a:spcPts val="1200"/>
              </a:lnSpc>
            </a:pPr>
            <a:r>
              <a:rPr lang="en-US" sz="1200" b="1" u="sng" dirty="0">
                <a:latin typeface="Tw Cen MT" panose="020B0602020104020603" pitchFamily="34" charset="0"/>
              </a:rPr>
              <a:t>Christmas Gifts for Shut-ins and Soldiers </a:t>
            </a:r>
            <a:r>
              <a:rPr lang="en-US" sz="1200" dirty="0">
                <a:latin typeface="Tw Cen MT" panose="020B0602020104020603" pitchFamily="34" charset="0"/>
              </a:rPr>
              <a:t>– The Grateful Grannies will take special Christmas packages to shut-ins throughout our community AND send packages to oversea soldiers. Give by marking your giving envelope with “Shut-ins.” Submit names of any shut-ins or soldiers to Holly Boumerhi or email them to </a:t>
            </a:r>
            <a:r>
              <a:rPr lang="en-US" sz="1200" dirty="0">
                <a:latin typeface="Tw Cen MT" panose="020B0602020104020603" pitchFamily="34" charset="0"/>
                <a:hlinkClick r:id="rId5"/>
              </a:rPr>
              <a:t>office@gfree.org</a:t>
            </a:r>
            <a:endParaRPr lang="en-US" sz="1200" dirty="0">
              <a:latin typeface="Tw Cen MT" panose="020B0602020104020603" pitchFamily="34" charset="0"/>
            </a:endParaRPr>
          </a:p>
          <a:p>
            <a:pPr>
              <a:lnSpc>
                <a:spcPts val="1200"/>
              </a:lnSpc>
            </a:pPr>
            <a:endParaRPr lang="en-US" sz="1200" b="1" dirty="0">
              <a:latin typeface="Tw Cen MT" panose="020B0602020104020603" pitchFamily="34" charset="0"/>
            </a:endParaRPr>
          </a:p>
          <a:p>
            <a:pPr>
              <a:lnSpc>
                <a:spcPts val="1200"/>
              </a:lnSpc>
            </a:pPr>
            <a:r>
              <a:rPr lang="en-US" sz="1200" b="1" u="sng" dirty="0">
                <a:latin typeface="Tw Cen MT" panose="020B0602020104020603" pitchFamily="34" charset="0"/>
              </a:rPr>
              <a:t>Ladies Game Night- </a:t>
            </a:r>
          </a:p>
          <a:p>
            <a:pPr>
              <a:lnSpc>
                <a:spcPts val="1200"/>
              </a:lnSpc>
            </a:pPr>
            <a:r>
              <a:rPr lang="en-US" sz="1200" dirty="0">
                <a:latin typeface="Tw Cen MT" panose="020B0602020104020603" pitchFamily="34" charset="0"/>
              </a:rPr>
              <a:t>Tuesday, October 20th at 6:00 PM for a fun evening of games and fellowship with the residents of Heritage Ridge Senior Living at Windy Hill (located directly behind the main building). Feel free to bring a game to share! To sign up, call or text BJ Lesko at 814-553-5185.</a:t>
            </a:r>
          </a:p>
          <a:p>
            <a:pPr>
              <a:lnSpc>
                <a:spcPts val="1200"/>
              </a:lnSpc>
            </a:pPr>
            <a:endParaRPr lang="en-US" sz="1200" b="1" dirty="0">
              <a:latin typeface="Tw Cen MT" panose="020B0602020104020603" pitchFamily="34" charset="0"/>
            </a:endParaRPr>
          </a:p>
          <a:p>
            <a:endParaRPr lang="en-US" sz="1100" spc="-50" dirty="0">
              <a:latin typeface="Tw Cen MT" panose="020B0602020104020603" pitchFamily="34" charset="0"/>
            </a:endParaRPr>
          </a:p>
          <a:p>
            <a:endParaRPr lang="en-US" sz="1200" dirty="0">
              <a:latin typeface="Tw Cen MT" panose="020B0602020104020603" pitchFamily="34" charset="0"/>
            </a:endParaRPr>
          </a:p>
        </p:txBody>
      </p:sp>
      <p:sp>
        <p:nvSpPr>
          <p:cNvPr id="25" name="Rectangle 24">
            <a:extLst>
              <a:ext uri="{FF2B5EF4-FFF2-40B4-BE49-F238E27FC236}">
                <a16:creationId xmlns:a16="http://schemas.microsoft.com/office/drawing/2014/main" id="{7B038F4D-E4A0-8CD1-5703-73C44F020C62}"/>
              </a:ext>
            </a:extLst>
          </p:cNvPr>
          <p:cNvSpPr/>
          <p:nvPr/>
        </p:nvSpPr>
        <p:spPr>
          <a:xfrm>
            <a:off x="223394" y="7798388"/>
            <a:ext cx="3549199" cy="38735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164795D-6DC4-BE99-64DE-B7F50B5B31A9}"/>
              </a:ext>
            </a:extLst>
          </p:cNvPr>
          <p:cNvSpPr/>
          <p:nvPr/>
        </p:nvSpPr>
        <p:spPr>
          <a:xfrm>
            <a:off x="3773949" y="7798388"/>
            <a:ext cx="1293350" cy="38735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11BA9E3-E1AF-AF6D-C62C-23EA598DBB3C}"/>
              </a:ext>
            </a:extLst>
          </p:cNvPr>
          <p:cNvSpPr/>
          <p:nvPr/>
        </p:nvSpPr>
        <p:spPr>
          <a:xfrm>
            <a:off x="2152485" y="9747608"/>
            <a:ext cx="2687397" cy="1905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8C042AD-0A51-4D43-18FE-2DE131DAA79A}"/>
              </a:ext>
            </a:extLst>
          </p:cNvPr>
          <p:cNvSpPr/>
          <p:nvPr/>
        </p:nvSpPr>
        <p:spPr>
          <a:xfrm>
            <a:off x="223393" y="9155700"/>
            <a:ext cx="1676399" cy="76517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7B4F88F-2B67-72E7-0AAF-4C73FA612ECE}"/>
              </a:ext>
            </a:extLst>
          </p:cNvPr>
          <p:cNvSpPr/>
          <p:nvPr/>
        </p:nvSpPr>
        <p:spPr>
          <a:xfrm>
            <a:off x="223394" y="8185738"/>
            <a:ext cx="1117600" cy="9652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FA6923D1-0C95-0057-4949-C6F23A68DF20}"/>
              </a:ext>
            </a:extLst>
          </p:cNvPr>
          <p:cNvSpPr txBox="1"/>
          <p:nvPr/>
        </p:nvSpPr>
        <p:spPr>
          <a:xfrm>
            <a:off x="220219" y="7716781"/>
            <a:ext cx="2763555" cy="523220"/>
          </a:xfrm>
          <a:prstGeom prst="rect">
            <a:avLst/>
          </a:prstGeom>
          <a:noFill/>
        </p:spPr>
        <p:txBody>
          <a:bodyPr wrap="square" rtlCol="0">
            <a:spAutoFit/>
          </a:bodyPr>
          <a:lstStyle/>
          <a:p>
            <a:r>
              <a:rPr lang="en-US" sz="2800" b="1" dirty="0">
                <a:latin typeface="Tw Cen MT" panose="020B0602020104020603" pitchFamily="34" charset="0"/>
              </a:rPr>
              <a:t>Connection Card</a:t>
            </a:r>
          </a:p>
        </p:txBody>
      </p:sp>
      <p:sp>
        <p:nvSpPr>
          <p:cNvPr id="37" name="TextBox 36">
            <a:extLst>
              <a:ext uri="{FF2B5EF4-FFF2-40B4-BE49-F238E27FC236}">
                <a16:creationId xmlns:a16="http://schemas.microsoft.com/office/drawing/2014/main" id="{73528C53-01FD-9658-20EF-37131E254621}"/>
              </a:ext>
            </a:extLst>
          </p:cNvPr>
          <p:cNvSpPr txBox="1"/>
          <p:nvPr/>
        </p:nvSpPr>
        <p:spPr>
          <a:xfrm>
            <a:off x="3773950" y="7845608"/>
            <a:ext cx="1293350" cy="307777"/>
          </a:xfrm>
          <a:prstGeom prst="rect">
            <a:avLst/>
          </a:prstGeom>
          <a:noFill/>
        </p:spPr>
        <p:txBody>
          <a:bodyPr wrap="square" rtlCol="0">
            <a:spAutoFit/>
          </a:bodyPr>
          <a:lstStyle/>
          <a:p>
            <a:pPr algn="ctr"/>
            <a:r>
              <a:rPr lang="en-US" sz="1400" dirty="0">
                <a:latin typeface="Tw Cen MT" panose="020B0602020104020603" pitchFamily="34" charset="0"/>
              </a:rPr>
              <a:t>10/04/2026</a:t>
            </a:r>
          </a:p>
        </p:txBody>
      </p:sp>
      <p:sp>
        <p:nvSpPr>
          <p:cNvPr id="39" name="TextBox 38">
            <a:extLst>
              <a:ext uri="{FF2B5EF4-FFF2-40B4-BE49-F238E27FC236}">
                <a16:creationId xmlns:a16="http://schemas.microsoft.com/office/drawing/2014/main" id="{3C3CF7C3-2273-7C7B-0379-9A2B76088A3B}"/>
              </a:ext>
            </a:extLst>
          </p:cNvPr>
          <p:cNvSpPr txBox="1"/>
          <p:nvPr/>
        </p:nvSpPr>
        <p:spPr>
          <a:xfrm>
            <a:off x="159939" y="8195630"/>
            <a:ext cx="1229243" cy="977191"/>
          </a:xfrm>
          <a:prstGeom prst="rect">
            <a:avLst/>
          </a:prstGeom>
          <a:noFill/>
        </p:spPr>
        <p:txBody>
          <a:bodyPr wrap="square" rtlCol="0">
            <a:spAutoFit/>
          </a:bodyPr>
          <a:lstStyle/>
          <a:p>
            <a:r>
              <a:rPr lang="en-US" sz="1150" u="sng" spc="-100" dirty="0"/>
              <a:t>I  am  a:</a:t>
            </a:r>
          </a:p>
          <a:p>
            <a:r>
              <a:rPr lang="en-US" sz="1150" spc="-100" dirty="0">
                <a:sym typeface="Wingdings" panose="05000000000000000000" pitchFamily="2" charset="2"/>
              </a:rPr>
              <a:t>  </a:t>
            </a:r>
            <a:r>
              <a:rPr lang="en-US" sz="1150" spc="-100" dirty="0"/>
              <a:t>1</a:t>
            </a:r>
            <a:r>
              <a:rPr lang="en-US" sz="1150" spc="-100" baseline="30000" dirty="0"/>
              <a:t>st</a:t>
            </a:r>
            <a:r>
              <a:rPr lang="en-US" sz="1150" spc="-100" dirty="0"/>
              <a:t> time guest</a:t>
            </a:r>
          </a:p>
          <a:p>
            <a:r>
              <a:rPr lang="en-US" sz="1150" spc="-100" dirty="0">
                <a:sym typeface="Wingdings" panose="05000000000000000000" pitchFamily="2" charset="2"/>
              </a:rPr>
              <a:t>  </a:t>
            </a:r>
            <a:r>
              <a:rPr lang="en-US" sz="1150" spc="-100" dirty="0"/>
              <a:t>2</a:t>
            </a:r>
            <a:r>
              <a:rPr lang="en-US" sz="1150" spc="-100" baseline="30000" dirty="0"/>
              <a:t>nd</a:t>
            </a:r>
            <a:r>
              <a:rPr lang="en-US" sz="1150" spc="-100" dirty="0"/>
              <a:t> time guest</a:t>
            </a:r>
          </a:p>
          <a:p>
            <a:r>
              <a:rPr lang="en-US" sz="1150" spc="-100" dirty="0">
                <a:sym typeface="Wingdings" panose="05000000000000000000" pitchFamily="2" charset="2"/>
              </a:rPr>
              <a:t>  </a:t>
            </a:r>
            <a:r>
              <a:rPr lang="en-US" sz="1150" spc="-100" dirty="0"/>
              <a:t>Regular Attender</a:t>
            </a:r>
          </a:p>
          <a:p>
            <a:r>
              <a:rPr lang="en-US" sz="1150" spc="-100" dirty="0">
                <a:sym typeface="Wingdings" panose="05000000000000000000" pitchFamily="2" charset="2"/>
              </a:rPr>
              <a:t>  </a:t>
            </a:r>
            <a:r>
              <a:rPr lang="en-US" sz="1150" spc="-100" dirty="0"/>
              <a:t>Member</a:t>
            </a:r>
          </a:p>
        </p:txBody>
      </p:sp>
      <p:sp>
        <p:nvSpPr>
          <p:cNvPr id="41" name="TextBox 40">
            <a:extLst>
              <a:ext uri="{FF2B5EF4-FFF2-40B4-BE49-F238E27FC236}">
                <a16:creationId xmlns:a16="http://schemas.microsoft.com/office/drawing/2014/main" id="{217038AC-44A6-B6E3-69FD-CBDD316BD048}"/>
              </a:ext>
            </a:extLst>
          </p:cNvPr>
          <p:cNvSpPr txBox="1"/>
          <p:nvPr/>
        </p:nvSpPr>
        <p:spPr>
          <a:xfrm>
            <a:off x="170687" y="9137638"/>
            <a:ext cx="1981797" cy="800219"/>
          </a:xfrm>
          <a:prstGeom prst="rect">
            <a:avLst/>
          </a:prstGeom>
          <a:noFill/>
        </p:spPr>
        <p:txBody>
          <a:bodyPr wrap="square" rtlCol="0">
            <a:spAutoFit/>
          </a:bodyPr>
          <a:lstStyle/>
          <a:p>
            <a:r>
              <a:rPr lang="en-US" sz="1150" u="sng" spc="-100" dirty="0"/>
              <a:t>How  did  you  hear  about  us?</a:t>
            </a:r>
          </a:p>
          <a:p>
            <a:r>
              <a:rPr lang="en-US" sz="1150" spc="-100" dirty="0">
                <a:sym typeface="Wingdings" panose="05000000000000000000" pitchFamily="2" charset="2"/>
              </a:rPr>
              <a:t>  </a:t>
            </a:r>
            <a:r>
              <a:rPr lang="en-US" sz="1150" spc="-100" dirty="0"/>
              <a:t>Friend	</a:t>
            </a:r>
            <a:r>
              <a:rPr lang="en-US" sz="1150" spc="-100" dirty="0">
                <a:sym typeface="Wingdings" panose="05000000000000000000" pitchFamily="2" charset="2"/>
              </a:rPr>
              <a:t>  Facebook</a:t>
            </a:r>
            <a:endParaRPr lang="en-US" sz="1150" spc="-100" dirty="0"/>
          </a:p>
          <a:p>
            <a:pPr marL="171450" indent="-171450">
              <a:buFont typeface="Wingdings" panose="05000000000000000000" pitchFamily="2" charset="2"/>
              <a:buChar char="o"/>
            </a:pPr>
            <a:r>
              <a:rPr lang="en-US" sz="1150" spc="-100" dirty="0">
                <a:sym typeface="Wingdings" panose="05000000000000000000" pitchFamily="2" charset="2"/>
              </a:rPr>
              <a:t>News paper	  Website</a:t>
            </a:r>
          </a:p>
          <a:p>
            <a:pPr marL="171450" indent="-171450">
              <a:buFont typeface="Wingdings" panose="05000000000000000000" pitchFamily="2" charset="2"/>
              <a:buChar char="o"/>
            </a:pPr>
            <a:r>
              <a:rPr lang="en-US" sz="1150" spc="-100" dirty="0">
                <a:sym typeface="Wingdings" panose="05000000000000000000" pitchFamily="2" charset="2"/>
              </a:rPr>
              <a:t>Other_____________________</a:t>
            </a:r>
            <a:endParaRPr lang="en-US" sz="1150" spc="-100" dirty="0"/>
          </a:p>
        </p:txBody>
      </p:sp>
      <p:sp>
        <p:nvSpPr>
          <p:cNvPr id="43" name="TextBox 42">
            <a:extLst>
              <a:ext uri="{FF2B5EF4-FFF2-40B4-BE49-F238E27FC236}">
                <a16:creationId xmlns:a16="http://schemas.microsoft.com/office/drawing/2014/main" id="{0756F72F-800E-449A-7E22-187C81E7FB58}"/>
              </a:ext>
            </a:extLst>
          </p:cNvPr>
          <p:cNvSpPr txBox="1"/>
          <p:nvPr/>
        </p:nvSpPr>
        <p:spPr>
          <a:xfrm>
            <a:off x="1292100" y="8177702"/>
            <a:ext cx="3800473" cy="1447576"/>
          </a:xfrm>
          <a:prstGeom prst="rect">
            <a:avLst/>
          </a:prstGeom>
          <a:noFill/>
        </p:spPr>
        <p:txBody>
          <a:bodyPr wrap="square" rtlCol="0">
            <a:spAutoFit/>
          </a:bodyPr>
          <a:lstStyle/>
          <a:p>
            <a:pPr>
              <a:lnSpc>
                <a:spcPct val="150000"/>
              </a:lnSpc>
            </a:pPr>
            <a:r>
              <a:rPr lang="en-US" sz="1200" spc="-50" dirty="0">
                <a:latin typeface="Tw Cen MT" panose="020B0602020104020603" pitchFamily="34" charset="0"/>
              </a:rPr>
              <a:t>Name</a:t>
            </a:r>
            <a:r>
              <a:rPr lang="en-US" sz="1100" spc="-50" dirty="0">
                <a:latin typeface="Tw Cen MT" panose="020B0602020104020603" pitchFamily="34" charset="0"/>
              </a:rPr>
              <a:t> ___________________________________________________</a:t>
            </a:r>
          </a:p>
          <a:p>
            <a:pPr>
              <a:lnSpc>
                <a:spcPct val="150000"/>
              </a:lnSpc>
            </a:pPr>
            <a:r>
              <a:rPr lang="en-US" sz="1100" spc="-50" dirty="0">
                <a:latin typeface="Tw Cen MT" panose="020B0602020104020603" pitchFamily="34" charset="0"/>
              </a:rPr>
              <a:t>	      </a:t>
            </a:r>
            <a:r>
              <a:rPr lang="en-US" sz="1200" spc="-50" dirty="0">
                <a:latin typeface="Tw Cen MT" panose="020B0602020104020603" pitchFamily="34" charset="0"/>
              </a:rPr>
              <a:t> Email </a:t>
            </a:r>
            <a:r>
              <a:rPr lang="en-US" sz="1100" spc="-50" dirty="0">
                <a:latin typeface="Tw Cen MT" panose="020B0602020104020603" pitchFamily="34" charset="0"/>
              </a:rPr>
              <a:t>_________________________________________</a:t>
            </a:r>
          </a:p>
          <a:p>
            <a:pPr>
              <a:lnSpc>
                <a:spcPct val="150000"/>
              </a:lnSpc>
            </a:pPr>
            <a:r>
              <a:rPr lang="en-US" sz="1100" spc="-50" dirty="0">
                <a:latin typeface="Tw Cen MT" panose="020B0602020104020603" pitchFamily="34" charset="0"/>
              </a:rPr>
              <a:t>	       </a:t>
            </a:r>
            <a:r>
              <a:rPr lang="en-US" sz="1200" spc="-50" dirty="0">
                <a:latin typeface="Tw Cen MT" panose="020B0602020104020603" pitchFamily="34" charset="0"/>
              </a:rPr>
              <a:t>Address</a:t>
            </a:r>
            <a:r>
              <a:rPr lang="en-US" sz="1100" spc="-50" dirty="0">
                <a:latin typeface="Tw Cen MT" panose="020B0602020104020603" pitchFamily="34" charset="0"/>
              </a:rPr>
              <a:t> ______________________________________</a:t>
            </a:r>
          </a:p>
          <a:p>
            <a:pPr>
              <a:lnSpc>
                <a:spcPct val="150000"/>
              </a:lnSpc>
            </a:pPr>
            <a:r>
              <a:rPr lang="en-US" sz="1100" spc="-50" dirty="0">
                <a:latin typeface="Tw Cen MT" panose="020B0602020104020603" pitchFamily="34" charset="0"/>
              </a:rPr>
              <a:t>	       </a:t>
            </a:r>
            <a:r>
              <a:rPr lang="en-US" sz="1200" spc="-50" dirty="0">
                <a:latin typeface="Tw Cen MT" panose="020B0602020104020603" pitchFamily="34" charset="0"/>
              </a:rPr>
              <a:t>City</a:t>
            </a:r>
            <a:r>
              <a:rPr lang="en-US" sz="1100" spc="-50" dirty="0">
                <a:latin typeface="Tw Cen MT" panose="020B0602020104020603" pitchFamily="34" charset="0"/>
              </a:rPr>
              <a:t> _____________________   State ___  Zip ________</a:t>
            </a:r>
          </a:p>
          <a:p>
            <a:pPr>
              <a:lnSpc>
                <a:spcPct val="150000"/>
              </a:lnSpc>
            </a:pPr>
            <a:r>
              <a:rPr lang="en-US" sz="1100" spc="-50" dirty="0">
                <a:latin typeface="Tw Cen MT" panose="020B0602020104020603" pitchFamily="34" charset="0"/>
              </a:rPr>
              <a:t>	       </a:t>
            </a:r>
            <a:r>
              <a:rPr lang="en-US" sz="1200" spc="-50" dirty="0">
                <a:latin typeface="Tw Cen MT" panose="020B0602020104020603" pitchFamily="34" charset="0"/>
              </a:rPr>
              <a:t>Best contact phone </a:t>
            </a:r>
            <a:r>
              <a:rPr lang="en-US" sz="1100" spc="-50" dirty="0">
                <a:latin typeface="Tw Cen MT" panose="020B0602020104020603" pitchFamily="34" charset="0"/>
              </a:rPr>
              <a:t>(_______) ____________________</a:t>
            </a:r>
          </a:p>
        </p:txBody>
      </p:sp>
      <p:sp>
        <p:nvSpPr>
          <p:cNvPr id="45" name="TextBox 44">
            <a:extLst>
              <a:ext uri="{FF2B5EF4-FFF2-40B4-BE49-F238E27FC236}">
                <a16:creationId xmlns:a16="http://schemas.microsoft.com/office/drawing/2014/main" id="{D73C4432-2F2F-0C3D-A0FD-B187AB62E061}"/>
              </a:ext>
            </a:extLst>
          </p:cNvPr>
          <p:cNvSpPr txBox="1"/>
          <p:nvPr/>
        </p:nvSpPr>
        <p:spPr>
          <a:xfrm>
            <a:off x="1270827" y="8522234"/>
            <a:ext cx="1080134" cy="515526"/>
          </a:xfrm>
          <a:prstGeom prst="rect">
            <a:avLst/>
          </a:prstGeom>
          <a:noFill/>
        </p:spPr>
        <p:txBody>
          <a:bodyPr wrap="square" rtlCol="0">
            <a:spAutoFit/>
          </a:bodyPr>
          <a:lstStyle/>
          <a:p>
            <a:pPr>
              <a:lnSpc>
                <a:spcPts val="1100"/>
              </a:lnSpc>
            </a:pPr>
            <a:r>
              <a:rPr lang="en-US" sz="1050" b="1" spc="-50" dirty="0">
                <a:latin typeface="Tw Cen MT" panose="020B0602020104020603" pitchFamily="34" charset="0"/>
              </a:rPr>
              <a:t>For 1</a:t>
            </a:r>
            <a:r>
              <a:rPr lang="en-US" sz="1050" b="1" spc="-50" baseline="30000" dirty="0">
                <a:latin typeface="Tw Cen MT" panose="020B0602020104020603" pitchFamily="34" charset="0"/>
              </a:rPr>
              <a:t>st</a:t>
            </a:r>
            <a:r>
              <a:rPr lang="en-US" sz="1050" b="1" spc="-50" dirty="0">
                <a:latin typeface="Tw Cen MT" panose="020B0602020104020603" pitchFamily="34" charset="0"/>
              </a:rPr>
              <a:t> time </a:t>
            </a:r>
          </a:p>
          <a:p>
            <a:pPr>
              <a:lnSpc>
                <a:spcPts val="1100"/>
              </a:lnSpc>
            </a:pPr>
            <a:r>
              <a:rPr lang="en-US" sz="1050" b="1" spc="-50" dirty="0">
                <a:latin typeface="Tw Cen MT" panose="020B0602020104020603" pitchFamily="34" charset="0"/>
              </a:rPr>
              <a:t>info or </a:t>
            </a:r>
          </a:p>
          <a:p>
            <a:pPr>
              <a:lnSpc>
                <a:spcPts val="1100"/>
              </a:lnSpc>
            </a:pPr>
            <a:r>
              <a:rPr lang="en-US" sz="1050" b="1" spc="-50" dirty="0">
                <a:latin typeface="Tw Cen MT" panose="020B0602020104020603" pitchFamily="34" charset="0"/>
              </a:rPr>
              <a:t>updates</a:t>
            </a:r>
            <a:endParaRPr lang="en-US" sz="1000" b="1" spc="-50" dirty="0">
              <a:latin typeface="Tw Cen MT" panose="020B0602020104020603" pitchFamily="34" charset="0"/>
            </a:endParaRPr>
          </a:p>
        </p:txBody>
      </p:sp>
      <p:sp>
        <p:nvSpPr>
          <p:cNvPr id="47" name="Left Brace 46">
            <a:extLst>
              <a:ext uri="{FF2B5EF4-FFF2-40B4-BE49-F238E27FC236}">
                <a16:creationId xmlns:a16="http://schemas.microsoft.com/office/drawing/2014/main" id="{D6E48F6B-6A23-85DE-B280-D05DA38AD494}"/>
              </a:ext>
            </a:extLst>
          </p:cNvPr>
          <p:cNvSpPr/>
          <p:nvPr/>
        </p:nvSpPr>
        <p:spPr>
          <a:xfrm>
            <a:off x="1835312" y="8571899"/>
            <a:ext cx="182880" cy="983672"/>
          </a:xfrm>
          <a:prstGeom prst="leftBrace">
            <a:avLst>
              <a:gd name="adj1" fmla="val 8333"/>
              <a:gd name="adj2" fmla="val 20511"/>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bg1">
                  <a:lumMod val="50000"/>
                </a:schemeClr>
              </a:solidFill>
            </a:endParaRPr>
          </a:p>
        </p:txBody>
      </p:sp>
      <p:sp>
        <p:nvSpPr>
          <p:cNvPr id="49" name="TextBox 48">
            <a:extLst>
              <a:ext uri="{FF2B5EF4-FFF2-40B4-BE49-F238E27FC236}">
                <a16:creationId xmlns:a16="http://schemas.microsoft.com/office/drawing/2014/main" id="{7E7F58CD-93ED-F8BC-CAE9-8A30000BAACA}"/>
              </a:ext>
            </a:extLst>
          </p:cNvPr>
          <p:cNvSpPr txBox="1"/>
          <p:nvPr/>
        </p:nvSpPr>
        <p:spPr>
          <a:xfrm>
            <a:off x="2152485" y="9694125"/>
            <a:ext cx="2687397" cy="276999"/>
          </a:xfrm>
          <a:prstGeom prst="rect">
            <a:avLst/>
          </a:prstGeom>
          <a:noFill/>
        </p:spPr>
        <p:txBody>
          <a:bodyPr wrap="square" rtlCol="0">
            <a:spAutoFit/>
          </a:bodyPr>
          <a:lstStyle/>
          <a:p>
            <a:pPr algn="ctr"/>
            <a:r>
              <a:rPr lang="en-US" sz="1200" b="1" dirty="0">
                <a:latin typeface="Tw Cen MT Condensed" panose="020B0606020104020203" pitchFamily="34" charset="0"/>
              </a:rPr>
              <a:t>Please place this card in the offering box.</a:t>
            </a:r>
          </a:p>
        </p:txBody>
      </p:sp>
      <p:sp>
        <p:nvSpPr>
          <p:cNvPr id="51" name="TextBox 50">
            <a:extLst>
              <a:ext uri="{FF2B5EF4-FFF2-40B4-BE49-F238E27FC236}">
                <a16:creationId xmlns:a16="http://schemas.microsoft.com/office/drawing/2014/main" id="{6BD54A47-D231-045C-9F27-A947B1F0C6CD}"/>
              </a:ext>
            </a:extLst>
          </p:cNvPr>
          <p:cNvSpPr txBox="1"/>
          <p:nvPr/>
        </p:nvSpPr>
        <p:spPr>
          <a:xfrm>
            <a:off x="2103946" y="9529622"/>
            <a:ext cx="2988627" cy="215444"/>
          </a:xfrm>
          <a:prstGeom prst="rect">
            <a:avLst/>
          </a:prstGeom>
          <a:noFill/>
        </p:spPr>
        <p:txBody>
          <a:bodyPr wrap="square" rtlCol="0">
            <a:spAutoFit/>
          </a:bodyPr>
          <a:lstStyle/>
          <a:p>
            <a:pPr marL="171450" indent="-171450">
              <a:buFont typeface="Wingdings" panose="05000000000000000000" pitchFamily="2" charset="2"/>
              <a:buChar char="«"/>
            </a:pPr>
            <a:r>
              <a:rPr lang="en-US" sz="800" i="1" dirty="0"/>
              <a:t>You will receive church texts about items you signed up for.</a:t>
            </a:r>
          </a:p>
        </p:txBody>
      </p:sp>
      <p:sp>
        <p:nvSpPr>
          <p:cNvPr id="53" name="TextBox 52">
            <a:extLst>
              <a:ext uri="{FF2B5EF4-FFF2-40B4-BE49-F238E27FC236}">
                <a16:creationId xmlns:a16="http://schemas.microsoft.com/office/drawing/2014/main" id="{0179AB25-0E2A-CABB-4A08-7DE4DD47C623}"/>
              </a:ext>
            </a:extLst>
          </p:cNvPr>
          <p:cNvSpPr txBox="1"/>
          <p:nvPr/>
        </p:nvSpPr>
        <p:spPr>
          <a:xfrm>
            <a:off x="5374308" y="190500"/>
            <a:ext cx="2283792" cy="9848850"/>
          </a:xfrm>
          <a:prstGeom prst="rect">
            <a:avLst/>
          </a:prstGeom>
          <a:noFill/>
        </p:spPr>
        <p:txBody>
          <a:bodyPr wrap="square" rtlCol="0">
            <a:spAutoFit/>
          </a:bodyPr>
          <a:lstStyle/>
          <a:p>
            <a:pPr algn="ctr"/>
            <a:r>
              <a:rPr lang="en-US" sz="1200" b="1" u="sng" dirty="0">
                <a:solidFill>
                  <a:srgbClr val="FF0000"/>
                </a:solidFill>
                <a:latin typeface="Tw Cen MT" panose="020B0602020104020603" pitchFamily="34" charset="0"/>
              </a:rPr>
              <a:t>SMALL GROUP</a:t>
            </a:r>
          </a:p>
          <a:p>
            <a:pPr algn="ctr"/>
            <a:r>
              <a:rPr lang="en-US" sz="1200" b="1" u="sng" dirty="0">
                <a:solidFill>
                  <a:srgbClr val="FF0000"/>
                </a:solidFill>
                <a:latin typeface="Tw Cen MT" panose="020B0602020104020603" pitchFamily="34" charset="0"/>
              </a:rPr>
              <a:t>SIGN UP SLIP</a:t>
            </a:r>
          </a:p>
          <a:p>
            <a:endParaRPr lang="en-US" sz="200" dirty="0">
              <a:latin typeface="Tw Cen MT" panose="020B0602020104020603" pitchFamily="34" charset="0"/>
            </a:endParaRPr>
          </a:p>
          <a:p>
            <a:pPr algn="ctr"/>
            <a:r>
              <a:rPr lang="en-US" sz="1100" dirty="0">
                <a:latin typeface="Tw Cen MT" panose="020B0602020104020603" pitchFamily="34" charset="0"/>
              </a:rPr>
              <a:t>Select a group and drop this </a:t>
            </a:r>
          </a:p>
          <a:p>
            <a:pPr algn="ctr"/>
            <a:r>
              <a:rPr lang="en-US" sz="1100" dirty="0">
                <a:latin typeface="Tw Cen MT" panose="020B0602020104020603" pitchFamily="34" charset="0"/>
              </a:rPr>
              <a:t>in the offering box at the door.</a:t>
            </a:r>
          </a:p>
          <a:p>
            <a:endParaRPr lang="en-US" sz="1100" dirty="0">
              <a:latin typeface="Tw Cen MT" panose="020B0602020104020603" pitchFamily="34" charset="0"/>
            </a:endParaRPr>
          </a:p>
          <a:p>
            <a:r>
              <a:rPr lang="en-US" sz="1100" dirty="0">
                <a:latin typeface="Tw Cen MT" panose="020B0602020104020603" pitchFamily="34" charset="0"/>
              </a:rPr>
              <a:t>Name: __________________________</a:t>
            </a:r>
          </a:p>
          <a:p>
            <a:endParaRPr lang="en-US" sz="300" dirty="0">
              <a:latin typeface="Tw Cen MT" panose="020B0602020104020603" pitchFamily="34" charset="0"/>
            </a:endParaRPr>
          </a:p>
          <a:p>
            <a:pPr algn="ctr">
              <a:lnSpc>
                <a:spcPts val="1000"/>
              </a:lnSpc>
            </a:pPr>
            <a:r>
              <a:rPr lang="en-US" sz="1100" dirty="0">
                <a:latin typeface="Tw Cen MT" panose="020B0602020104020603" pitchFamily="34" charset="0"/>
              </a:rPr>
              <a:t>Provide your contact info </a:t>
            </a:r>
          </a:p>
          <a:p>
            <a:pPr algn="ctr">
              <a:lnSpc>
                <a:spcPts val="1000"/>
              </a:lnSpc>
            </a:pPr>
            <a:r>
              <a:rPr lang="en-US" sz="1100" dirty="0">
                <a:latin typeface="Tw Cen MT" panose="020B0602020104020603" pitchFamily="34" charset="0"/>
              </a:rPr>
              <a:t>on your Connection Card, </a:t>
            </a:r>
          </a:p>
          <a:p>
            <a:pPr algn="ctr">
              <a:lnSpc>
                <a:spcPts val="1000"/>
              </a:lnSpc>
            </a:pPr>
            <a:r>
              <a:rPr lang="en-US" sz="1100" dirty="0">
                <a:latin typeface="Tw Cen MT" panose="020B0602020104020603" pitchFamily="34" charset="0"/>
              </a:rPr>
              <a:t>if you haven’t already</a:t>
            </a:r>
          </a:p>
          <a:p>
            <a:endParaRPr lang="en-US" sz="400" dirty="0">
              <a:latin typeface="Tw Cen MT" panose="020B0602020104020603" pitchFamily="34" charset="0"/>
            </a:endParaRPr>
          </a:p>
          <a:p>
            <a:endParaRPr lang="en-US" sz="400" u="sng" dirty="0">
              <a:solidFill>
                <a:srgbClr val="FF0000"/>
              </a:solidFill>
              <a:latin typeface="Tw Cen MT" panose="020B0602020104020603" pitchFamily="34" charset="0"/>
            </a:endParaRPr>
          </a:p>
          <a:p>
            <a:r>
              <a:rPr lang="en-US" sz="1100" u="sng" dirty="0">
                <a:solidFill>
                  <a:srgbClr val="FF0000"/>
                </a:solidFill>
                <a:latin typeface="Tw Cen MT" panose="020B0602020104020603" pitchFamily="34" charset="0"/>
              </a:rPr>
              <a:t>FINAL CALL for OCTOBER GROUPS</a:t>
            </a:r>
          </a:p>
          <a:p>
            <a:endParaRPr lang="en-US" sz="400" dirty="0">
              <a:latin typeface="Tw Cen MT" panose="020B0602020104020603" pitchFamily="34" charset="0"/>
            </a:endParaRPr>
          </a:p>
          <a:p>
            <a:endParaRPr lang="en-US" sz="600" spc="-50" dirty="0">
              <a:latin typeface="Tw Cen MT" panose="020B0602020104020603" pitchFamily="34" charset="0"/>
            </a:endParaRPr>
          </a:p>
          <a:p>
            <a:pPr marL="171450" indent="-171450">
              <a:buFont typeface="Wingdings" panose="05000000000000000000" pitchFamily="2" charset="2"/>
              <a:buChar char="o"/>
            </a:pPr>
            <a:r>
              <a:rPr lang="en-US" sz="1150" b="1" spc="-50" dirty="0">
                <a:latin typeface="Tw Cen MT" panose="020B0602020104020603" pitchFamily="34" charset="0"/>
              </a:rPr>
              <a:t>Facing Anxiety                   </a:t>
            </a:r>
          </a:p>
          <a:p>
            <a:r>
              <a:rPr lang="en-US" sz="1150" spc="-50" dirty="0">
                <a:latin typeface="Tw Cen MT" panose="020B0602020104020603" pitchFamily="34" charset="0"/>
              </a:rPr>
              <a:t>(5 </a:t>
            </a:r>
            <a:r>
              <a:rPr lang="en-US" sz="1150" spc="-50" dirty="0" err="1">
                <a:latin typeface="Tw Cen MT" panose="020B0602020104020603" pitchFamily="34" charset="0"/>
              </a:rPr>
              <a:t>wks</a:t>
            </a:r>
            <a:r>
              <a:rPr lang="en-US" sz="1150" spc="-50" dirty="0">
                <a:latin typeface="Tw Cen MT" panose="020B0602020104020603" pitchFamily="34" charset="0"/>
              </a:rPr>
              <a:t>)</a:t>
            </a:r>
          </a:p>
          <a:p>
            <a:r>
              <a:rPr lang="en-US" sz="1150" spc="-50" dirty="0">
                <a:latin typeface="Tw Cen MT" panose="020B0602020104020603" pitchFamily="34" charset="0"/>
              </a:rPr>
              <a:t>Fridays @ 6:30 pm w/ Heather Sweeney</a:t>
            </a:r>
          </a:p>
          <a:p>
            <a:r>
              <a:rPr lang="en-US" sz="1150" spc="-50" dirty="0">
                <a:latin typeface="Tw Cen MT" panose="020B0602020104020603" pitchFamily="34" charset="0"/>
              </a:rPr>
              <a:t>Discover how to overcome anxiety and find the peace God offers now. Enjoy life!</a:t>
            </a:r>
          </a:p>
          <a:p>
            <a:endParaRPr lang="en-US" sz="600" spc="-50" dirty="0">
              <a:latin typeface="Tw Cen MT" panose="020B0602020104020603" pitchFamily="34" charset="0"/>
            </a:endParaRPr>
          </a:p>
          <a:p>
            <a:pPr marL="171450" indent="-171450">
              <a:buFont typeface="Wingdings" panose="05000000000000000000" pitchFamily="2" charset="2"/>
              <a:buChar char="o"/>
            </a:pPr>
            <a:r>
              <a:rPr lang="en-US" sz="1150" b="1" spc="-50" dirty="0">
                <a:latin typeface="Tw Cen MT" panose="020B0602020104020603" pitchFamily="34" charset="0"/>
              </a:rPr>
              <a:t>The Wellness Revelation   </a:t>
            </a:r>
          </a:p>
          <a:p>
            <a:r>
              <a:rPr lang="en-US" sz="1150" spc="-50" dirty="0">
                <a:latin typeface="Tw Cen MT" panose="020B0602020104020603" pitchFamily="34" charset="0"/>
              </a:rPr>
              <a:t>(4 </a:t>
            </a:r>
            <a:r>
              <a:rPr lang="en-US" sz="1150" spc="-50" dirty="0" err="1">
                <a:latin typeface="Tw Cen MT" panose="020B0602020104020603" pitchFamily="34" charset="0"/>
              </a:rPr>
              <a:t>wks</a:t>
            </a:r>
            <a:r>
              <a:rPr lang="en-US" sz="1150" spc="-50" dirty="0">
                <a:latin typeface="Tw Cen MT" panose="020B0602020104020603" pitchFamily="34" charset="0"/>
              </a:rPr>
              <a:t>)</a:t>
            </a:r>
          </a:p>
          <a:p>
            <a:r>
              <a:rPr lang="en-US" sz="1150" spc="-50" dirty="0">
                <a:latin typeface="Tw Cen MT" panose="020B0602020104020603" pitchFamily="34" charset="0"/>
              </a:rPr>
              <a:t>Saturdays @ 8 am w/ Sherrie Beals</a:t>
            </a:r>
          </a:p>
          <a:p>
            <a:r>
              <a:rPr lang="en-US" sz="1150" spc="-50" dirty="0">
                <a:latin typeface="Tw Cen MT" panose="020B0602020104020603" pitchFamily="34" charset="0"/>
              </a:rPr>
              <a:t>Shift your health pursuit to a spiritual effort learning to love God, yourself &amp; others.</a:t>
            </a:r>
          </a:p>
          <a:p>
            <a:endParaRPr lang="en-US" sz="600" spc="-50" dirty="0">
              <a:latin typeface="Tw Cen MT" panose="020B0602020104020603" pitchFamily="34" charset="0"/>
            </a:endParaRPr>
          </a:p>
          <a:p>
            <a:r>
              <a:rPr lang="en-US" sz="1200" u="sng" dirty="0">
                <a:solidFill>
                  <a:srgbClr val="FF0000"/>
                </a:solidFill>
                <a:latin typeface="Tw Cen MT" panose="020B0602020104020603" pitchFamily="34" charset="0"/>
              </a:rPr>
              <a:t>NOVEMBER GROUPS (start Nov 1</a:t>
            </a:r>
            <a:r>
              <a:rPr lang="en-US" sz="1200" u="sng" baseline="30000" dirty="0">
                <a:solidFill>
                  <a:srgbClr val="FF0000"/>
                </a:solidFill>
                <a:latin typeface="Tw Cen MT" panose="020B0602020104020603" pitchFamily="34" charset="0"/>
              </a:rPr>
              <a:t>st</a:t>
            </a:r>
            <a:r>
              <a:rPr lang="en-US" sz="1200" u="sng" dirty="0">
                <a:solidFill>
                  <a:srgbClr val="FF0000"/>
                </a:solidFill>
                <a:latin typeface="Tw Cen MT" panose="020B0602020104020603" pitchFamily="34" charset="0"/>
              </a:rPr>
              <a:t>)</a:t>
            </a:r>
          </a:p>
          <a:p>
            <a:endParaRPr lang="en-US" sz="400" dirty="0">
              <a:latin typeface="Tw Cen MT" panose="020B0602020104020603" pitchFamily="34" charset="0"/>
            </a:endParaRPr>
          </a:p>
          <a:p>
            <a:pPr marL="171450" indent="-171450">
              <a:buFont typeface="Wingdings" panose="05000000000000000000" pitchFamily="2" charset="2"/>
              <a:buChar char="o"/>
            </a:pPr>
            <a:r>
              <a:rPr lang="en-US" sz="1150" b="1" spc="-50" dirty="0">
                <a:latin typeface="Tw Cen MT" panose="020B0602020104020603" pitchFamily="34" charset="0"/>
              </a:rPr>
              <a:t>Trusting God During Life’s Trials  </a:t>
            </a:r>
          </a:p>
          <a:p>
            <a:r>
              <a:rPr lang="en-US" sz="1150" b="1" spc="-50" dirty="0">
                <a:latin typeface="Tw Cen MT" panose="020B0602020104020603" pitchFamily="34" charset="0"/>
              </a:rPr>
              <a:t> ( </a:t>
            </a:r>
            <a:r>
              <a:rPr lang="en-US" sz="1150" spc="-50" dirty="0">
                <a:latin typeface="Tw Cen MT" panose="020B0602020104020603" pitchFamily="34" charset="0"/>
              </a:rPr>
              <a:t>3wks)</a:t>
            </a:r>
          </a:p>
          <a:p>
            <a:r>
              <a:rPr lang="en-US" sz="1150" spc="-50" dirty="0">
                <a:latin typeface="Tw Cen MT" panose="020B0602020104020603" pitchFamily="34" charset="0"/>
              </a:rPr>
              <a:t> Mondays @ 6 pm w/ Alicia Swanson</a:t>
            </a:r>
            <a:endParaRPr lang="en-US" sz="1150" i="1" spc="-50" dirty="0">
              <a:latin typeface="Tw Cen MT" panose="020B0602020104020603" pitchFamily="34" charset="0"/>
            </a:endParaRPr>
          </a:p>
          <a:p>
            <a:r>
              <a:rPr lang="en-US" sz="1150" spc="-50" dirty="0">
                <a:latin typeface="Tw Cen MT" panose="020B0602020104020603" pitchFamily="34" charset="0"/>
              </a:rPr>
              <a:t>Trouble always comes and can get us sideways. Learn how to grow in trust when trials rock our boat.</a:t>
            </a:r>
          </a:p>
          <a:p>
            <a:endParaRPr lang="en-US" sz="1100" dirty="0">
              <a:latin typeface="Tw Cen MT" panose="020B0602020104020603" pitchFamily="34" charset="0"/>
            </a:endParaRPr>
          </a:p>
          <a:p>
            <a:pPr marL="171450" indent="-171450">
              <a:buFont typeface="Wingdings" panose="05000000000000000000" pitchFamily="2" charset="2"/>
              <a:buChar char="o"/>
            </a:pPr>
            <a:r>
              <a:rPr lang="en-US" sz="1150" b="1" spc="-50" dirty="0">
                <a:latin typeface="Tw Cen MT" panose="020B0602020104020603" pitchFamily="34" charset="0"/>
              </a:rPr>
              <a:t>Be Still   	              </a:t>
            </a:r>
          </a:p>
          <a:p>
            <a:r>
              <a:rPr lang="en-US" sz="1150" spc="-50" dirty="0">
                <a:latin typeface="Tw Cen MT" panose="020B0602020104020603" pitchFamily="34" charset="0"/>
              </a:rPr>
              <a:t>(3 </a:t>
            </a:r>
            <a:r>
              <a:rPr lang="en-US" sz="1150" spc="-50" dirty="0" err="1">
                <a:latin typeface="Tw Cen MT" panose="020B0602020104020603" pitchFamily="34" charset="0"/>
              </a:rPr>
              <a:t>wks</a:t>
            </a:r>
            <a:r>
              <a:rPr lang="en-US" sz="1150" spc="-50" dirty="0">
                <a:latin typeface="Tw Cen MT" panose="020B0602020104020603" pitchFamily="34" charset="0"/>
              </a:rPr>
              <a:t>) </a:t>
            </a:r>
          </a:p>
          <a:p>
            <a:r>
              <a:rPr lang="en-US" sz="1150" spc="-50" dirty="0">
                <a:latin typeface="Tw Cen MT" panose="020B0602020104020603" pitchFamily="34" charset="0"/>
              </a:rPr>
              <a:t>Sundays @ 6 pm w/ Brittany Renaud</a:t>
            </a:r>
            <a:endParaRPr lang="en-US" sz="1150" i="1" spc="-50" dirty="0">
              <a:latin typeface="Tw Cen MT" panose="020B0602020104020603" pitchFamily="34" charset="0"/>
            </a:endParaRPr>
          </a:p>
          <a:p>
            <a:r>
              <a:rPr lang="en-US" sz="1150" spc="-50" dirty="0">
                <a:latin typeface="Tw Cen MT" panose="020B0602020104020603" pitchFamily="34" charset="0"/>
              </a:rPr>
              <a:t>Explore creative ways to connect with God each day to develop and grow spiritual habits in the midst of a crazy busy world.</a:t>
            </a:r>
          </a:p>
          <a:p>
            <a:endParaRPr lang="en-US" sz="1150" dirty="0">
              <a:latin typeface="Tw Cen MT" panose="020B0602020104020603" pitchFamily="34" charset="0"/>
            </a:endParaRPr>
          </a:p>
          <a:p>
            <a:pPr marL="171450" indent="-171450">
              <a:buFont typeface="Wingdings" panose="05000000000000000000" pitchFamily="2" charset="2"/>
              <a:buChar char="o"/>
            </a:pPr>
            <a:r>
              <a:rPr lang="en-US" sz="1150" b="1" spc="-50" dirty="0">
                <a:latin typeface="Tw Cen MT" panose="020B0602020104020603" pitchFamily="34" charset="0"/>
              </a:rPr>
              <a:t>HOPE: Exploring God’s Plans	</a:t>
            </a:r>
          </a:p>
          <a:p>
            <a:r>
              <a:rPr lang="en-US" sz="1150" b="1" spc="-50" dirty="0">
                <a:latin typeface="Tw Cen MT" panose="020B0602020104020603" pitchFamily="34" charset="0"/>
              </a:rPr>
              <a:t> </a:t>
            </a:r>
            <a:r>
              <a:rPr lang="en-US" sz="1150" spc="-50" dirty="0">
                <a:latin typeface="Tw Cen MT" panose="020B0602020104020603" pitchFamily="34" charset="0"/>
              </a:rPr>
              <a:t>(5 </a:t>
            </a:r>
            <a:r>
              <a:rPr lang="en-US" sz="1150" spc="-50" dirty="0" err="1">
                <a:latin typeface="Tw Cen MT" panose="020B0602020104020603" pitchFamily="34" charset="0"/>
              </a:rPr>
              <a:t>wks</a:t>
            </a:r>
            <a:r>
              <a:rPr lang="en-US" sz="1150" spc="-50" dirty="0">
                <a:latin typeface="Tw Cen MT" panose="020B0602020104020603" pitchFamily="34" charset="0"/>
              </a:rPr>
              <a:t>)</a:t>
            </a:r>
          </a:p>
          <a:p>
            <a:r>
              <a:rPr lang="en-US" sz="1150" spc="-50" dirty="0">
                <a:latin typeface="Tw Cen MT" panose="020B0602020104020603" pitchFamily="34" charset="0"/>
              </a:rPr>
              <a:t>Wednesdays @ 6 pm w/ Annette Albright</a:t>
            </a:r>
            <a:endParaRPr lang="en-US" sz="1150" i="1" spc="-50" dirty="0">
              <a:latin typeface="Tw Cen MT" panose="020B0602020104020603" pitchFamily="34" charset="0"/>
            </a:endParaRPr>
          </a:p>
          <a:p>
            <a:r>
              <a:rPr lang="en-US" sz="1150" spc="-50" dirty="0">
                <a:latin typeface="Tw Cen MT" panose="020B0602020104020603" pitchFamily="34" charset="0"/>
              </a:rPr>
              <a:t>When disappoint comes your way, its time to grieve but then hope again in God’s good plan He has for us.</a:t>
            </a:r>
          </a:p>
          <a:p>
            <a:endParaRPr lang="en-US" sz="1100" dirty="0">
              <a:latin typeface="Tw Cen MT" panose="020B0602020104020603" pitchFamily="34" charset="0"/>
            </a:endParaRPr>
          </a:p>
          <a:p>
            <a:pPr marL="171450" indent="-171450">
              <a:buFont typeface="Arial" panose="020B0604020202020204" pitchFamily="34" charset="0"/>
              <a:buChar char="•"/>
            </a:pPr>
            <a:r>
              <a:rPr lang="en-US" sz="1050" dirty="0">
                <a:latin typeface="Tw Cen MT" panose="020B0602020104020603" pitchFamily="34" charset="0"/>
              </a:rPr>
              <a:t>Groups meet at the church</a:t>
            </a:r>
          </a:p>
          <a:p>
            <a:pPr marL="171450" indent="-171450">
              <a:buFont typeface="Arial" panose="020B0604020202020204" pitchFamily="34" charset="0"/>
              <a:buChar char="•"/>
            </a:pPr>
            <a:r>
              <a:rPr lang="en-US" sz="1050" dirty="0">
                <a:latin typeface="Tw Cen MT" panose="020B0602020104020603" pitchFamily="34" charset="0"/>
              </a:rPr>
              <a:t>Groups are mixed M/F unless noted</a:t>
            </a:r>
          </a:p>
          <a:p>
            <a:pPr marL="171450" indent="-171450">
              <a:buFont typeface="Arial" panose="020B0604020202020204" pitchFamily="34" charset="0"/>
              <a:buChar char="•"/>
            </a:pPr>
            <a:r>
              <a:rPr lang="en-US" sz="1050" dirty="0">
                <a:latin typeface="Tw Cen MT" panose="020B0602020104020603" pitchFamily="34" charset="0"/>
              </a:rPr>
              <a:t>Meetings are about 90 min long</a:t>
            </a:r>
          </a:p>
        </p:txBody>
      </p:sp>
    </p:spTree>
    <p:extLst>
      <p:ext uri="{BB962C8B-B14F-4D97-AF65-F5344CB8AC3E}">
        <p14:creationId xmlns:p14="http://schemas.microsoft.com/office/powerpoint/2010/main" val="3756803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228C8-8D3E-EA76-4DE9-F06C4C34D45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EF3FA7E-897F-58D7-1F68-314F08DAAB2B}"/>
              </a:ext>
            </a:extLst>
          </p:cNvPr>
          <p:cNvSpPr txBox="1"/>
          <p:nvPr/>
        </p:nvSpPr>
        <p:spPr>
          <a:xfrm>
            <a:off x="37905" y="84155"/>
            <a:ext cx="5067495" cy="1015663"/>
          </a:xfrm>
          <a:prstGeom prst="rect">
            <a:avLst/>
          </a:prstGeom>
          <a:noFill/>
        </p:spPr>
        <p:txBody>
          <a:bodyPr wrap="square" rtlCol="0">
            <a:spAutoFit/>
          </a:bodyPr>
          <a:lstStyle/>
          <a:p>
            <a:r>
              <a:rPr lang="en-US" sz="1200" b="1" u="sng" spc="-40" dirty="0">
                <a:latin typeface="Tw Cen MT" panose="020B0602020104020603" pitchFamily="34" charset="0"/>
              </a:rPr>
              <a:t>gFree Courageous Kids Club </a:t>
            </a:r>
            <a:r>
              <a:rPr lang="en-US" sz="1200" spc="-40" dirty="0">
                <a:latin typeface="Tw Cen MT" panose="020B0602020104020603" pitchFamily="34" charset="0"/>
              </a:rPr>
              <a:t>– IT’S BACK!!!! Kids in grades 4</a:t>
            </a:r>
            <a:r>
              <a:rPr lang="en-US" sz="1200" spc="-40" baseline="30000" dirty="0">
                <a:latin typeface="Tw Cen MT" panose="020B0602020104020603" pitchFamily="34" charset="0"/>
              </a:rPr>
              <a:t>th</a:t>
            </a:r>
            <a:r>
              <a:rPr lang="en-US" sz="1200" spc="-40" dirty="0">
                <a:latin typeface="Tw Cen MT" panose="020B0602020104020603" pitchFamily="34" charset="0"/>
              </a:rPr>
              <a:t> – 6</a:t>
            </a:r>
            <a:r>
              <a:rPr lang="en-US" sz="1200" spc="-40" baseline="30000" dirty="0">
                <a:latin typeface="Tw Cen MT" panose="020B0602020104020603" pitchFamily="34" charset="0"/>
              </a:rPr>
              <a:t>th</a:t>
            </a:r>
            <a:r>
              <a:rPr lang="en-US" sz="1200" spc="-40" dirty="0">
                <a:latin typeface="Tw Cen MT" panose="020B0602020104020603" pitchFamily="34" charset="0"/>
              </a:rPr>
              <a:t> join us weekly on Thursday nights at 6 pm for Courageous Kids Club! Kids will enjoy Bible lessons, hands-on activities, and prayer in a fun, welcoming environment that helps them grow in faith and friendships. For questions, contact Mindy at </a:t>
            </a:r>
            <a:r>
              <a:rPr lang="en-US" sz="1200" spc="-40" dirty="0">
                <a:latin typeface="Tw Cen MT" panose="020B0602020104020603" pitchFamily="34" charset="0"/>
                <a:hlinkClick r:id="rId2"/>
              </a:rPr>
              <a:t>mindy@gfree.org</a:t>
            </a:r>
            <a:r>
              <a:rPr lang="en-US" sz="1200" spc="-40" dirty="0">
                <a:latin typeface="Tw Cen MT" panose="020B0602020104020603" pitchFamily="34" charset="0"/>
              </a:rPr>
              <a:t>.  </a:t>
            </a:r>
          </a:p>
          <a:p>
            <a:r>
              <a:rPr lang="en-US" sz="1200" b="1" spc="-40" dirty="0">
                <a:latin typeface="Tw Cen MT" panose="020B0602020104020603" pitchFamily="34" charset="0"/>
              </a:rPr>
              <a:t>NO class on October 8</a:t>
            </a:r>
            <a:r>
              <a:rPr lang="en-US" sz="1200" b="1" spc="-40" baseline="30000" dirty="0">
                <a:latin typeface="Tw Cen MT" panose="020B0602020104020603" pitchFamily="34" charset="0"/>
              </a:rPr>
              <a:t>th </a:t>
            </a:r>
            <a:endParaRPr lang="en-US" sz="1200" b="1" spc="-40" dirty="0">
              <a:latin typeface="Tw Cen MT" panose="020B0602020104020603" pitchFamily="34" charset="0"/>
            </a:endParaRPr>
          </a:p>
        </p:txBody>
      </p:sp>
      <p:sp>
        <p:nvSpPr>
          <p:cNvPr id="7" name="TextBox 6">
            <a:extLst>
              <a:ext uri="{FF2B5EF4-FFF2-40B4-BE49-F238E27FC236}">
                <a16:creationId xmlns:a16="http://schemas.microsoft.com/office/drawing/2014/main" id="{A5274994-C432-7DEE-690D-D7584C8EBC06}"/>
              </a:ext>
            </a:extLst>
          </p:cNvPr>
          <p:cNvSpPr txBox="1"/>
          <p:nvPr/>
        </p:nvSpPr>
        <p:spPr>
          <a:xfrm>
            <a:off x="37905" y="1131588"/>
            <a:ext cx="5012708" cy="1015663"/>
          </a:xfrm>
          <a:prstGeom prst="rect">
            <a:avLst/>
          </a:prstGeom>
          <a:noFill/>
        </p:spPr>
        <p:txBody>
          <a:bodyPr wrap="square" rtlCol="0">
            <a:spAutoFit/>
          </a:bodyPr>
          <a:lstStyle/>
          <a:p>
            <a:r>
              <a:rPr lang="en-US" sz="1200" b="1" u="sng" spc="-40" dirty="0">
                <a:latin typeface="Tw Cen MT" panose="020B0602020104020603" pitchFamily="34" charset="0"/>
              </a:rPr>
              <a:t>Pennies for Presents </a:t>
            </a:r>
            <a:r>
              <a:rPr lang="en-US" sz="1200" spc="-40" dirty="0">
                <a:latin typeface="Tw Cen MT" panose="020B0602020104020603" pitchFamily="34" charset="0"/>
              </a:rPr>
              <a:t>– </a:t>
            </a:r>
            <a:r>
              <a:rPr lang="en-US" sz="1200" b="1" spc="-40" dirty="0">
                <a:latin typeface="Tw Cen MT" panose="020B0602020104020603" pitchFamily="34" charset="0"/>
              </a:rPr>
              <a:t>Thru October 25</a:t>
            </a:r>
            <a:r>
              <a:rPr lang="en-US" sz="1200" b="1" spc="-40" baseline="30000" dirty="0">
                <a:latin typeface="Tw Cen MT" panose="020B0602020104020603" pitchFamily="34" charset="0"/>
              </a:rPr>
              <a:t>th</a:t>
            </a:r>
            <a:r>
              <a:rPr lang="en-US" sz="1200" spc="-40" dirty="0">
                <a:latin typeface="Tw Cen MT" panose="020B0602020104020603" pitchFamily="34" charset="0"/>
              </a:rPr>
              <a:t>, our kids in Children’s Ministries will again be partnering with our missionaries Rich &amp; Laurie Sheriff in Chile to provide Christmas gifts for special needs kids/families through their </a:t>
            </a:r>
            <a:r>
              <a:rPr lang="en-US" sz="1200" spc="-40" dirty="0" err="1">
                <a:latin typeface="Tw Cen MT" panose="020B0602020104020603" pitchFamily="34" charset="0"/>
              </a:rPr>
              <a:t>Movieiento</a:t>
            </a:r>
            <a:r>
              <a:rPr lang="en-US" sz="1200" spc="-40" dirty="0">
                <a:latin typeface="Tw Cen MT" panose="020B0602020104020603" pitchFamily="34" charset="0"/>
              </a:rPr>
              <a:t> Agape (Love in action) Program by collecting pennies (any coins or bills are welcome). A jar will be set up for collecting change or you can mark Pennies for Presents on your giving envelope.</a:t>
            </a:r>
            <a:endParaRPr lang="en-US" sz="1200" b="1" spc="-40" dirty="0">
              <a:latin typeface="Tw Cen MT" panose="020B0602020104020603" pitchFamily="34" charset="0"/>
            </a:endParaRPr>
          </a:p>
        </p:txBody>
      </p:sp>
      <p:sp>
        <p:nvSpPr>
          <p:cNvPr id="9" name="TextBox 8">
            <a:extLst>
              <a:ext uri="{FF2B5EF4-FFF2-40B4-BE49-F238E27FC236}">
                <a16:creationId xmlns:a16="http://schemas.microsoft.com/office/drawing/2014/main" id="{974AC3DD-6EC6-123B-6413-672521382249}"/>
              </a:ext>
            </a:extLst>
          </p:cNvPr>
          <p:cNvSpPr txBox="1"/>
          <p:nvPr/>
        </p:nvSpPr>
        <p:spPr>
          <a:xfrm>
            <a:off x="117185" y="2211718"/>
            <a:ext cx="4988215" cy="646331"/>
          </a:xfrm>
          <a:prstGeom prst="rect">
            <a:avLst/>
          </a:prstGeom>
          <a:noFill/>
        </p:spPr>
        <p:txBody>
          <a:bodyPr wrap="square" rtlCol="0">
            <a:spAutoFit/>
          </a:bodyPr>
          <a:lstStyle/>
          <a:p>
            <a:r>
              <a:rPr lang="en-US" sz="1200" b="1" u="sng" spc="-40" dirty="0">
                <a:latin typeface="Tw Cen MT" panose="020B0602020104020603" pitchFamily="34" charset="0"/>
              </a:rPr>
              <a:t>Ladies Workout </a:t>
            </a:r>
            <a:r>
              <a:rPr lang="en-US" sz="1200" spc="-40" dirty="0">
                <a:latin typeface="Tw Cen MT" panose="020B0602020104020603" pitchFamily="34" charset="0"/>
              </a:rPr>
              <a:t>– The ladies workout group meets on Mondays &amp; Wednesdays at 7 pm for 1 hour. All fitness levels welcome. Enter thru door #10. Get and stay healthy! For questions, contact BJ Lesko (814) 553-5185.</a:t>
            </a:r>
            <a:endParaRPr lang="en-US" sz="1200" b="1" spc="-40" dirty="0">
              <a:latin typeface="Tw Cen MT" panose="020B0602020104020603" pitchFamily="34" charset="0"/>
            </a:endParaRPr>
          </a:p>
        </p:txBody>
      </p:sp>
      <p:sp>
        <p:nvSpPr>
          <p:cNvPr id="11" name="TextBox 10">
            <a:extLst>
              <a:ext uri="{FF2B5EF4-FFF2-40B4-BE49-F238E27FC236}">
                <a16:creationId xmlns:a16="http://schemas.microsoft.com/office/drawing/2014/main" id="{12AA091E-1FE9-895B-AC35-BC884ADE02EF}"/>
              </a:ext>
            </a:extLst>
          </p:cNvPr>
          <p:cNvSpPr txBox="1"/>
          <p:nvPr/>
        </p:nvSpPr>
        <p:spPr>
          <a:xfrm>
            <a:off x="96519" y="3847131"/>
            <a:ext cx="4988215" cy="830997"/>
          </a:xfrm>
          <a:prstGeom prst="rect">
            <a:avLst/>
          </a:prstGeom>
          <a:noFill/>
        </p:spPr>
        <p:txBody>
          <a:bodyPr wrap="square" rtlCol="0">
            <a:spAutoFit/>
          </a:bodyPr>
          <a:lstStyle/>
          <a:p>
            <a:r>
              <a:rPr lang="en-US" sz="1200" b="1" u="sng" spc="-40" dirty="0">
                <a:latin typeface="Tw Cen MT" panose="020B0602020104020603" pitchFamily="34" charset="0"/>
              </a:rPr>
              <a:t>Christmas Gifts for Shut-ins and Soldiers </a:t>
            </a:r>
            <a:r>
              <a:rPr lang="en-US" sz="1200" spc="-40" dirty="0">
                <a:latin typeface="Tw Cen MT" panose="020B0602020104020603" pitchFamily="34" charset="0"/>
              </a:rPr>
              <a:t>– The Grateful Grannies will take special Christmas packages to shut-ins throughout our community AND send packages to oversea soldiers. Give by marking your giving envelope with “Shut-ins.” Submit names of any shut-ins or soldiers to Holly Boumerhi or email them to </a:t>
            </a:r>
            <a:r>
              <a:rPr lang="en-US" sz="1200" spc="-40" dirty="0">
                <a:latin typeface="Tw Cen MT" panose="020B0602020104020603" pitchFamily="34" charset="0"/>
                <a:hlinkClick r:id="rId3"/>
              </a:rPr>
              <a:t>office@gfree.org</a:t>
            </a:r>
            <a:endParaRPr lang="en-US" sz="1200" b="1" spc="-40" dirty="0">
              <a:latin typeface="Tw Cen MT" panose="020B0602020104020603" pitchFamily="34" charset="0"/>
            </a:endParaRPr>
          </a:p>
        </p:txBody>
      </p:sp>
      <p:sp>
        <p:nvSpPr>
          <p:cNvPr id="13" name="TextBox 12">
            <a:extLst>
              <a:ext uri="{FF2B5EF4-FFF2-40B4-BE49-F238E27FC236}">
                <a16:creationId xmlns:a16="http://schemas.microsoft.com/office/drawing/2014/main" id="{61A9F253-D87E-AC1E-9F60-8E69403ECB1A}"/>
              </a:ext>
            </a:extLst>
          </p:cNvPr>
          <p:cNvSpPr txBox="1"/>
          <p:nvPr/>
        </p:nvSpPr>
        <p:spPr>
          <a:xfrm>
            <a:off x="96518" y="4919548"/>
            <a:ext cx="5012707" cy="830997"/>
          </a:xfrm>
          <a:prstGeom prst="rect">
            <a:avLst/>
          </a:prstGeom>
          <a:noFill/>
        </p:spPr>
        <p:txBody>
          <a:bodyPr wrap="square" rtlCol="0">
            <a:spAutoFit/>
          </a:bodyPr>
          <a:lstStyle/>
          <a:p>
            <a:r>
              <a:rPr lang="en-US" sz="1200" b="1" u="sng" spc="-40" dirty="0">
                <a:latin typeface="Tw Cen MT" panose="020B0602020104020603" pitchFamily="34" charset="0"/>
              </a:rPr>
              <a:t>Blood Mobile </a:t>
            </a:r>
            <a:r>
              <a:rPr lang="en-US" sz="1200" spc="-40" dirty="0">
                <a:latin typeface="Tw Cen MT" panose="020B0602020104020603" pitchFamily="34" charset="0"/>
              </a:rPr>
              <a:t>– Tuesday, October 6</a:t>
            </a:r>
            <a:r>
              <a:rPr lang="en-US" sz="1200" spc="-40" baseline="30000" dirty="0">
                <a:latin typeface="Tw Cen MT" panose="020B0602020104020603" pitchFamily="34" charset="0"/>
              </a:rPr>
              <a:t>th</a:t>
            </a:r>
            <a:r>
              <a:rPr lang="en-US" sz="1200" spc="-40" dirty="0">
                <a:latin typeface="Tw Cen MT" panose="020B0602020104020603" pitchFamily="34" charset="0"/>
              </a:rPr>
              <a:t> from 12:30 to 6 PM at SS Peter &amp; Paul in Philipsburg. The need for blood is at an all time high as 40% of all collected blood is received by cancer patients. To make an appointment, call 800-733-2767 or visit </a:t>
            </a:r>
            <a:r>
              <a:rPr lang="en-US" sz="1200" spc="-40" dirty="0">
                <a:latin typeface="Tw Cen MT" panose="020B0602020104020603" pitchFamily="34" charset="0"/>
                <a:hlinkClick r:id="rId4"/>
              </a:rPr>
              <a:t>www.redcrossblood.org</a:t>
            </a:r>
            <a:r>
              <a:rPr lang="en-US" sz="1200" spc="-40" dirty="0">
                <a:latin typeface="Tw Cen MT" panose="020B0602020104020603" pitchFamily="34" charset="0"/>
              </a:rPr>
              <a:t>. </a:t>
            </a:r>
            <a:r>
              <a:rPr lang="en-US" sz="1200" b="1" spc="-40" dirty="0">
                <a:latin typeface="Tw Cen MT" panose="020B0602020104020603" pitchFamily="34" charset="0"/>
              </a:rPr>
              <a:t>Walk-ins Welcome!!</a:t>
            </a:r>
          </a:p>
        </p:txBody>
      </p:sp>
      <p:sp>
        <p:nvSpPr>
          <p:cNvPr id="15" name="TextBox 14">
            <a:extLst>
              <a:ext uri="{FF2B5EF4-FFF2-40B4-BE49-F238E27FC236}">
                <a16:creationId xmlns:a16="http://schemas.microsoft.com/office/drawing/2014/main" id="{311665AA-6D3A-9403-8731-3BFFF9722B5B}"/>
              </a:ext>
            </a:extLst>
          </p:cNvPr>
          <p:cNvSpPr txBox="1"/>
          <p:nvPr/>
        </p:nvSpPr>
        <p:spPr>
          <a:xfrm>
            <a:off x="149680" y="4767914"/>
            <a:ext cx="4838700" cy="261610"/>
          </a:xfrm>
          <a:prstGeom prst="rect">
            <a:avLst/>
          </a:prstGeom>
          <a:noFill/>
        </p:spPr>
        <p:txBody>
          <a:bodyPr wrap="square" rtlCol="0">
            <a:spAutoFit/>
          </a:bodyPr>
          <a:lstStyle/>
          <a:p>
            <a:pPr algn="ctr"/>
            <a:r>
              <a:rPr lang="en-US" sz="1100" b="1" u="sng" dirty="0"/>
              <a:t>COMMUNITY</a:t>
            </a:r>
            <a:endParaRPr lang="en-US" sz="1100" b="1" spc="-30" dirty="0"/>
          </a:p>
        </p:txBody>
      </p:sp>
      <p:sp>
        <p:nvSpPr>
          <p:cNvPr id="18" name="Rectangle: Rounded Corners 17">
            <a:extLst>
              <a:ext uri="{FF2B5EF4-FFF2-40B4-BE49-F238E27FC236}">
                <a16:creationId xmlns:a16="http://schemas.microsoft.com/office/drawing/2014/main" id="{366E2D89-7151-F636-1F93-6F3A975B52CD}"/>
              </a:ext>
            </a:extLst>
          </p:cNvPr>
          <p:cNvSpPr/>
          <p:nvPr/>
        </p:nvSpPr>
        <p:spPr>
          <a:xfrm>
            <a:off x="152399" y="6143355"/>
            <a:ext cx="4953001" cy="143691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EB8FF82-F311-6874-F069-A6608047962D}"/>
              </a:ext>
            </a:extLst>
          </p:cNvPr>
          <p:cNvPicPr>
            <a:picLocks noChangeAspect="1"/>
          </p:cNvPicPr>
          <p:nvPr/>
        </p:nvPicPr>
        <p:blipFill>
          <a:blip r:embed="rId5"/>
          <a:stretch>
            <a:fillRect/>
          </a:stretch>
        </p:blipFill>
        <p:spPr>
          <a:xfrm>
            <a:off x="56974" y="5733354"/>
            <a:ext cx="1613984" cy="793417"/>
          </a:xfrm>
          <a:prstGeom prst="rect">
            <a:avLst/>
          </a:prstGeom>
        </p:spPr>
      </p:pic>
      <p:sp>
        <p:nvSpPr>
          <p:cNvPr id="19" name="TextBox 18">
            <a:extLst>
              <a:ext uri="{FF2B5EF4-FFF2-40B4-BE49-F238E27FC236}">
                <a16:creationId xmlns:a16="http://schemas.microsoft.com/office/drawing/2014/main" id="{EA880E93-6C91-C8F8-043A-24DD2C4A068A}"/>
              </a:ext>
            </a:extLst>
          </p:cNvPr>
          <p:cNvSpPr txBox="1"/>
          <p:nvPr/>
        </p:nvSpPr>
        <p:spPr>
          <a:xfrm>
            <a:off x="353786" y="6369815"/>
            <a:ext cx="4468585" cy="401135"/>
          </a:xfrm>
          <a:prstGeom prst="rect">
            <a:avLst/>
          </a:prstGeom>
          <a:noFill/>
        </p:spPr>
        <p:txBody>
          <a:bodyPr wrap="square" rtlCol="0">
            <a:spAutoFit/>
          </a:bodyPr>
          <a:lstStyle/>
          <a:p>
            <a:pPr algn="ctr">
              <a:lnSpc>
                <a:spcPts val="1200"/>
              </a:lnSpc>
            </a:pPr>
            <a:r>
              <a:rPr lang="en-US" sz="1200" dirty="0">
                <a:latin typeface="Tw Cen MT" panose="020B0602020104020603" pitchFamily="34" charset="0"/>
              </a:rPr>
              <a:t>Youth Group (7</a:t>
            </a:r>
            <a:r>
              <a:rPr lang="en-US" sz="1200" baseline="30000" dirty="0">
                <a:latin typeface="Tw Cen MT" panose="020B0602020104020603" pitchFamily="34" charset="0"/>
              </a:rPr>
              <a:t>th</a:t>
            </a:r>
            <a:r>
              <a:rPr lang="en-US" sz="1200" dirty="0">
                <a:latin typeface="Tw Cen MT" panose="020B0602020104020603" pitchFamily="34" charset="0"/>
              </a:rPr>
              <a:t> – 12</a:t>
            </a:r>
            <a:r>
              <a:rPr lang="en-US" sz="1200" baseline="30000" dirty="0">
                <a:latin typeface="Tw Cen MT" panose="020B0602020104020603" pitchFamily="34" charset="0"/>
              </a:rPr>
              <a:t>th</a:t>
            </a:r>
            <a:r>
              <a:rPr lang="en-US" sz="1200" dirty="0">
                <a:latin typeface="Tw Cen MT" panose="020B0602020104020603" pitchFamily="34" charset="0"/>
              </a:rPr>
              <a:t> grades) meets every Sunday after </a:t>
            </a:r>
          </a:p>
          <a:p>
            <a:pPr algn="ctr">
              <a:lnSpc>
                <a:spcPts val="1200"/>
              </a:lnSpc>
            </a:pPr>
            <a:r>
              <a:rPr lang="en-US" sz="1200" dirty="0">
                <a:latin typeface="Tw Cen MT" panose="020B0602020104020603" pitchFamily="34" charset="0"/>
              </a:rPr>
              <a:t>the 2</a:t>
            </a:r>
            <a:r>
              <a:rPr lang="en-US" sz="1200" baseline="30000" dirty="0">
                <a:latin typeface="Tw Cen MT" panose="020B0602020104020603" pitchFamily="34" charset="0"/>
              </a:rPr>
              <a:t>nd</a:t>
            </a:r>
            <a:r>
              <a:rPr lang="en-US" sz="1200" dirty="0">
                <a:latin typeface="Tw Cen MT" panose="020B0602020104020603" pitchFamily="34" charset="0"/>
              </a:rPr>
              <a:t> service from Noon to 2 PM. A light lunch is provided.</a:t>
            </a:r>
          </a:p>
        </p:txBody>
      </p:sp>
      <p:sp>
        <p:nvSpPr>
          <p:cNvPr id="21" name="TextBox 20">
            <a:extLst>
              <a:ext uri="{FF2B5EF4-FFF2-40B4-BE49-F238E27FC236}">
                <a16:creationId xmlns:a16="http://schemas.microsoft.com/office/drawing/2014/main" id="{9EB48F54-0F0B-8D3D-CF93-62323C583333}"/>
              </a:ext>
            </a:extLst>
          </p:cNvPr>
          <p:cNvSpPr txBox="1"/>
          <p:nvPr/>
        </p:nvSpPr>
        <p:spPr>
          <a:xfrm>
            <a:off x="353786" y="6871719"/>
            <a:ext cx="4563654" cy="830997"/>
          </a:xfrm>
          <a:prstGeom prst="rect">
            <a:avLst/>
          </a:prstGeom>
          <a:noFill/>
        </p:spPr>
        <p:txBody>
          <a:bodyPr wrap="square" rtlCol="0">
            <a:spAutoFit/>
          </a:bodyPr>
          <a:lstStyle/>
          <a:p>
            <a:pPr>
              <a:lnSpc>
                <a:spcPts val="1200"/>
              </a:lnSpc>
            </a:pPr>
            <a:r>
              <a:rPr lang="en-US" sz="1200" b="1" dirty="0">
                <a:latin typeface="Tw Cen MT" panose="020B0602020104020603" pitchFamily="34" charset="0"/>
              </a:rPr>
              <a:t>Made to Belong: </a:t>
            </a:r>
            <a:r>
              <a:rPr lang="en-US" sz="1200" dirty="0">
                <a:latin typeface="Tw Cen MT" panose="020B0602020104020603" pitchFamily="34" charset="0"/>
              </a:rPr>
              <a:t>Starts 10/11 </a:t>
            </a:r>
          </a:p>
          <a:p>
            <a:pPr>
              <a:lnSpc>
                <a:spcPts val="1200"/>
              </a:lnSpc>
            </a:pPr>
            <a:r>
              <a:rPr lang="en-US" sz="1200" dirty="0">
                <a:latin typeface="Tw Cen MT" panose="020B0602020104020603" pitchFamily="34" charset="0"/>
              </a:rPr>
              <a:t>We will be exploring our understanding of our God-created need for belonging and discovering our role in God’s story. </a:t>
            </a:r>
          </a:p>
          <a:p>
            <a:r>
              <a:rPr lang="en-US" dirty="0"/>
              <a:t> </a:t>
            </a:r>
          </a:p>
        </p:txBody>
      </p:sp>
      <p:sp>
        <p:nvSpPr>
          <p:cNvPr id="23" name="Rectangle 22">
            <a:extLst>
              <a:ext uri="{FF2B5EF4-FFF2-40B4-BE49-F238E27FC236}">
                <a16:creationId xmlns:a16="http://schemas.microsoft.com/office/drawing/2014/main" id="{1101C1E1-70A3-0B46-908B-B806FC3591C8}"/>
              </a:ext>
            </a:extLst>
          </p:cNvPr>
          <p:cNvSpPr/>
          <p:nvPr/>
        </p:nvSpPr>
        <p:spPr>
          <a:xfrm>
            <a:off x="152400" y="7778008"/>
            <a:ext cx="2568849" cy="2142336"/>
          </a:xfrm>
          <a:prstGeom prst="rect">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8114986-D71C-98C8-CD3D-7CEDAECBFC44}"/>
              </a:ext>
            </a:extLst>
          </p:cNvPr>
          <p:cNvSpPr/>
          <p:nvPr/>
        </p:nvSpPr>
        <p:spPr>
          <a:xfrm>
            <a:off x="2721248" y="7778008"/>
            <a:ext cx="2384152" cy="2142336"/>
          </a:xfrm>
          <a:prstGeom prst="rect">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345E440-C1DA-16B6-8D60-5B43CD282CF0}"/>
              </a:ext>
            </a:extLst>
          </p:cNvPr>
          <p:cNvSpPr txBox="1"/>
          <p:nvPr/>
        </p:nvSpPr>
        <p:spPr>
          <a:xfrm>
            <a:off x="152400" y="7821029"/>
            <a:ext cx="2416448" cy="1855893"/>
          </a:xfrm>
          <a:prstGeom prst="rect">
            <a:avLst/>
          </a:prstGeom>
          <a:noFill/>
        </p:spPr>
        <p:txBody>
          <a:bodyPr wrap="square" rtlCol="0">
            <a:spAutoFit/>
          </a:bodyPr>
          <a:lstStyle/>
          <a:p>
            <a:r>
              <a:rPr lang="en-US" sz="1200" b="1" dirty="0">
                <a:latin typeface="Tw Cen MT" panose="020B0602020104020603" pitchFamily="34" charset="0"/>
              </a:rPr>
              <a:t>Prayer Requests: </a:t>
            </a:r>
            <a:r>
              <a:rPr lang="en-US" sz="1200" dirty="0">
                <a:latin typeface="Tw Cen MT Condensed" panose="020B0606020104020203" pitchFamily="34" charset="0"/>
              </a:rPr>
              <a:t>(go to prayer team)</a:t>
            </a:r>
          </a:p>
          <a:p>
            <a:pPr>
              <a:lnSpc>
                <a:spcPts val="1800"/>
              </a:lnSpc>
            </a:pPr>
            <a:r>
              <a:rPr lang="en-US" sz="1100" dirty="0">
                <a:latin typeface="Tw Cen MT" panose="020B0602020104020603" pitchFamily="34" charset="0"/>
              </a:rPr>
              <a:t>_________________________________________________________________________________________________________________________________________________________________________________________________________________________</a:t>
            </a:r>
          </a:p>
        </p:txBody>
      </p:sp>
      <p:sp>
        <p:nvSpPr>
          <p:cNvPr id="29" name="TextBox 28">
            <a:extLst>
              <a:ext uri="{FF2B5EF4-FFF2-40B4-BE49-F238E27FC236}">
                <a16:creationId xmlns:a16="http://schemas.microsoft.com/office/drawing/2014/main" id="{D10A90F5-5F41-9064-B961-A95565FEADF8}"/>
              </a:ext>
            </a:extLst>
          </p:cNvPr>
          <p:cNvSpPr txBox="1"/>
          <p:nvPr/>
        </p:nvSpPr>
        <p:spPr>
          <a:xfrm>
            <a:off x="167458" y="9643670"/>
            <a:ext cx="2631622" cy="276999"/>
          </a:xfrm>
          <a:prstGeom prst="rect">
            <a:avLst/>
          </a:prstGeom>
          <a:noFill/>
        </p:spPr>
        <p:txBody>
          <a:bodyPr wrap="square" rtlCol="0">
            <a:spAutoFit/>
          </a:bodyPr>
          <a:lstStyle/>
          <a:p>
            <a:r>
              <a:rPr lang="en-US" sz="1100" dirty="0">
                <a:latin typeface="Tw Cen MT Condensed" panose="020B0606020104020203" pitchFamily="34" charset="0"/>
                <a:sym typeface="Wingdings" panose="05000000000000000000" pitchFamily="2" charset="2"/>
              </a:rPr>
              <a:t>  </a:t>
            </a:r>
            <a:r>
              <a:rPr lang="en-US" sz="1200" dirty="0">
                <a:latin typeface="Tw Cen MT Condensed" panose="020B0606020104020203" pitchFamily="34" charset="0"/>
              </a:rPr>
              <a:t>Check this box if request only goes to the pastor</a:t>
            </a:r>
            <a:r>
              <a:rPr lang="en-US" sz="1100" dirty="0">
                <a:latin typeface="Tw Cen MT Condensed" panose="020B0606020104020203" pitchFamily="34" charset="0"/>
              </a:rPr>
              <a:t>.</a:t>
            </a:r>
          </a:p>
        </p:txBody>
      </p:sp>
      <p:sp>
        <p:nvSpPr>
          <p:cNvPr id="31" name="TextBox 30">
            <a:extLst>
              <a:ext uri="{FF2B5EF4-FFF2-40B4-BE49-F238E27FC236}">
                <a16:creationId xmlns:a16="http://schemas.microsoft.com/office/drawing/2014/main" id="{60DFA849-2897-C07A-04F7-7E84B27B9CC9}"/>
              </a:ext>
            </a:extLst>
          </p:cNvPr>
          <p:cNvSpPr txBox="1"/>
          <p:nvPr/>
        </p:nvSpPr>
        <p:spPr>
          <a:xfrm>
            <a:off x="2786562" y="8011034"/>
            <a:ext cx="2318838" cy="1169551"/>
          </a:xfrm>
          <a:prstGeom prst="rect">
            <a:avLst/>
          </a:prstGeom>
          <a:noFill/>
        </p:spPr>
        <p:txBody>
          <a:bodyPr wrap="square" rtlCol="0">
            <a:spAutoFit/>
          </a:bodyPr>
          <a:lstStyle/>
          <a:p>
            <a:pPr>
              <a:lnSpc>
                <a:spcPts val="1200"/>
              </a:lnSpc>
            </a:pPr>
            <a:endParaRPr lang="en-US" sz="1100" spc="-50" dirty="0">
              <a:latin typeface="Tw Cen MT" panose="020B0602020104020603" pitchFamily="34" charset="0"/>
            </a:endParaRPr>
          </a:p>
          <a:p>
            <a:pPr>
              <a:lnSpc>
                <a:spcPts val="1200"/>
              </a:lnSpc>
            </a:pPr>
            <a:r>
              <a:rPr lang="en-US" sz="1100" spc="-50" dirty="0">
                <a:latin typeface="Tw Cen MT" panose="020B0602020104020603" pitchFamily="34" charset="0"/>
                <a:sym typeface="Wingdings" panose="05000000000000000000" pitchFamily="2" charset="2"/>
              </a:rPr>
              <a:t> </a:t>
            </a:r>
            <a:r>
              <a:rPr lang="en-US" sz="1100" b="1" spc="-50" dirty="0">
                <a:latin typeface="Tw Cen MT" panose="020B0602020104020603" pitchFamily="34" charset="0"/>
              </a:rPr>
              <a:t>Bible Skills 201 Class </a:t>
            </a:r>
            <a:r>
              <a:rPr lang="en-US" sz="1100" spc="-50" dirty="0">
                <a:latin typeface="Tw Cen MT" panose="020B0602020104020603" pitchFamily="34" charset="0"/>
              </a:rPr>
              <a:t>– I will attend this class on Mondays</a:t>
            </a:r>
          </a:p>
          <a:p>
            <a:pPr>
              <a:lnSpc>
                <a:spcPts val="1200"/>
              </a:lnSpc>
            </a:pPr>
            <a:endParaRPr lang="en-US" sz="1100" spc="-50" dirty="0">
              <a:latin typeface="Tw Cen MT" panose="020B0602020104020603" pitchFamily="34" charset="0"/>
              <a:sym typeface="Wingdings" panose="05000000000000000000" pitchFamily="2" charset="2"/>
            </a:endParaRPr>
          </a:p>
          <a:p>
            <a:pPr marL="171450" indent="-171450">
              <a:lnSpc>
                <a:spcPts val="1200"/>
              </a:lnSpc>
              <a:buFont typeface="Wingdings" panose="05000000000000000000" pitchFamily="2" charset="2"/>
              <a:buChar char="o"/>
            </a:pPr>
            <a:r>
              <a:rPr lang="en-US" sz="1100" b="1" spc="-50" dirty="0">
                <a:latin typeface="Tw Cen MT" panose="020B0602020104020603" pitchFamily="34" charset="0"/>
              </a:rPr>
              <a:t>Liberia Mission Trip </a:t>
            </a:r>
            <a:r>
              <a:rPr lang="en-US" sz="1100" spc="-50" dirty="0">
                <a:latin typeface="Tw Cen MT" panose="020B0602020104020603" pitchFamily="34" charset="0"/>
              </a:rPr>
              <a:t>– I’d like more info about this trip in Oct 2027</a:t>
            </a:r>
          </a:p>
          <a:p>
            <a:pPr>
              <a:lnSpc>
                <a:spcPts val="1200"/>
              </a:lnSpc>
            </a:pPr>
            <a:endParaRPr lang="en-US" sz="1100" spc="-50" dirty="0">
              <a:latin typeface="Tw Cen MT" panose="020B0602020104020603" pitchFamily="34" charset="0"/>
            </a:endParaRPr>
          </a:p>
        </p:txBody>
      </p:sp>
      <p:sp>
        <p:nvSpPr>
          <p:cNvPr id="33" name="TextBox 32">
            <a:extLst>
              <a:ext uri="{FF2B5EF4-FFF2-40B4-BE49-F238E27FC236}">
                <a16:creationId xmlns:a16="http://schemas.microsoft.com/office/drawing/2014/main" id="{A90B9FE4-7368-8B4F-7B7C-F7A55EC3164D}"/>
              </a:ext>
            </a:extLst>
          </p:cNvPr>
          <p:cNvSpPr txBox="1"/>
          <p:nvPr/>
        </p:nvSpPr>
        <p:spPr>
          <a:xfrm>
            <a:off x="3339012" y="7717654"/>
            <a:ext cx="1202871" cy="261610"/>
          </a:xfrm>
          <a:prstGeom prst="rect">
            <a:avLst/>
          </a:prstGeom>
          <a:noFill/>
        </p:spPr>
        <p:txBody>
          <a:bodyPr wrap="square" rtlCol="0">
            <a:spAutoFit/>
          </a:bodyPr>
          <a:lstStyle/>
          <a:p>
            <a:r>
              <a:rPr lang="en-US" sz="1100" u="sng" dirty="0">
                <a:latin typeface="Tw Cen MT" panose="020B0602020104020603" pitchFamily="34" charset="0"/>
              </a:rPr>
              <a:t>CONNECTIONS</a:t>
            </a:r>
          </a:p>
        </p:txBody>
      </p:sp>
    </p:spTree>
    <p:extLst>
      <p:ext uri="{BB962C8B-B14F-4D97-AF65-F5344CB8AC3E}">
        <p14:creationId xmlns:p14="http://schemas.microsoft.com/office/powerpoint/2010/main" val="40473794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3447</TotalTime>
  <Words>1362</Words>
  <Application>Microsoft Office PowerPoint</Application>
  <PresentationFormat>Custom</PresentationFormat>
  <Paragraphs>128</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Aptos Display</vt:lpstr>
      <vt:lpstr>Arial</vt:lpstr>
      <vt:lpstr>Tw Cen MT</vt:lpstr>
      <vt:lpstr>Tw Cen MT Condensed</vt:lpstr>
      <vt:lpstr>Wingdings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Noel Meyers</dc:creator>
  <cp:lastModifiedBy>Mindy Parks</cp:lastModifiedBy>
  <cp:revision>29</cp:revision>
  <cp:lastPrinted>2026-10-01T03:07:20Z</cp:lastPrinted>
  <dcterms:created xsi:type="dcterms:W3CDTF">2026-08-18T22:50:09Z</dcterms:created>
  <dcterms:modified xsi:type="dcterms:W3CDTF">2026-10-01T23:41:52Z</dcterms:modified>
</cp:coreProperties>
</file>